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5.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sldIdLst>
    <p:sldId id="256" r:id="rId2"/>
    <p:sldId id="262" r:id="rId3"/>
    <p:sldId id="263" r:id="rId4"/>
    <p:sldId id="315" r:id="rId5"/>
    <p:sldId id="322" r:id="rId6"/>
    <p:sldId id="325" r:id="rId7"/>
    <p:sldId id="324" r:id="rId8"/>
    <p:sldId id="326" r:id="rId9"/>
    <p:sldId id="314" r:id="rId10"/>
    <p:sldId id="294" r:id="rId11"/>
    <p:sldId id="327" r:id="rId12"/>
    <p:sldId id="316" r:id="rId13"/>
    <p:sldId id="317" r:id="rId14"/>
    <p:sldId id="337" r:id="rId15"/>
    <p:sldId id="313" r:id="rId16"/>
    <p:sldId id="328" r:id="rId17"/>
    <p:sldId id="329" r:id="rId18"/>
    <p:sldId id="323" r:id="rId19"/>
    <p:sldId id="330" r:id="rId20"/>
    <p:sldId id="331" r:id="rId21"/>
    <p:sldId id="332" r:id="rId22"/>
    <p:sldId id="338" r:id="rId23"/>
    <p:sldId id="333" r:id="rId24"/>
    <p:sldId id="334" r:id="rId25"/>
    <p:sldId id="335" r:id="rId26"/>
    <p:sldId id="336" r:id="rId27"/>
    <p:sldId id="318" r:id="rId28"/>
    <p:sldId id="296" r:id="rId29"/>
    <p:sldId id="297" r:id="rId30"/>
    <p:sldId id="298" r:id="rId31"/>
    <p:sldId id="339" r:id="rId32"/>
    <p:sldId id="319" r:id="rId33"/>
    <p:sldId id="299" r:id="rId34"/>
    <p:sldId id="300" r:id="rId35"/>
    <p:sldId id="301" r:id="rId36"/>
    <p:sldId id="302" r:id="rId37"/>
    <p:sldId id="304" r:id="rId38"/>
    <p:sldId id="320" r:id="rId39"/>
    <p:sldId id="305" r:id="rId40"/>
    <p:sldId id="306" r:id="rId41"/>
    <p:sldId id="303" r:id="rId42"/>
    <p:sldId id="307" r:id="rId43"/>
    <p:sldId id="308" r:id="rId44"/>
    <p:sldId id="309" r:id="rId45"/>
    <p:sldId id="310" r:id="rId46"/>
    <p:sldId id="312" r:id="rId47"/>
    <p:sldId id="282" r:id="rId48"/>
    <p:sldId id="321" r:id="rId49"/>
    <p:sldId id="27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8E1A"/>
    <a:srgbClr val="D3187A"/>
    <a:srgbClr val="415A6B"/>
    <a:srgbClr val="CD3301"/>
    <a:srgbClr val="4E6CEB"/>
    <a:srgbClr val="CCCC00"/>
    <a:srgbClr val="FFFF61"/>
    <a:srgbClr val="B5F098"/>
    <a:srgbClr val="D5E2D0"/>
    <a:srgbClr val="C3D6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9DD6A-7E77-4843-8C3F-C31016424B3D}"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243EE-E103-4E6A-9C39-805DEA38FFA0}" type="slidenum">
              <a:rPr lang="en-GB" smtClean="0"/>
              <a:t>‹#›</a:t>
            </a:fld>
            <a:endParaRPr lang="en-GB"/>
          </a:p>
        </p:txBody>
      </p:sp>
    </p:spTree>
    <p:extLst>
      <p:ext uri="{BB962C8B-B14F-4D97-AF65-F5344CB8AC3E}">
        <p14:creationId xmlns:p14="http://schemas.microsoft.com/office/powerpoint/2010/main" val="322339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21</a:t>
            </a:fld>
            <a:endParaRPr lang="en-GB"/>
          </a:p>
        </p:txBody>
      </p:sp>
    </p:spTree>
    <p:extLst>
      <p:ext uri="{BB962C8B-B14F-4D97-AF65-F5344CB8AC3E}">
        <p14:creationId xmlns:p14="http://schemas.microsoft.com/office/powerpoint/2010/main" val="393714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22</a:t>
            </a:fld>
            <a:endParaRPr lang="en-GB"/>
          </a:p>
        </p:txBody>
      </p:sp>
    </p:spTree>
    <p:extLst>
      <p:ext uri="{BB962C8B-B14F-4D97-AF65-F5344CB8AC3E}">
        <p14:creationId xmlns:p14="http://schemas.microsoft.com/office/powerpoint/2010/main" val="429037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24</a:t>
            </a:fld>
            <a:endParaRPr lang="en-GB"/>
          </a:p>
        </p:txBody>
      </p:sp>
    </p:spTree>
    <p:extLst>
      <p:ext uri="{BB962C8B-B14F-4D97-AF65-F5344CB8AC3E}">
        <p14:creationId xmlns:p14="http://schemas.microsoft.com/office/powerpoint/2010/main" val="97400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25</a:t>
            </a:fld>
            <a:endParaRPr lang="en-GB"/>
          </a:p>
        </p:txBody>
      </p:sp>
    </p:spTree>
    <p:extLst>
      <p:ext uri="{BB962C8B-B14F-4D97-AF65-F5344CB8AC3E}">
        <p14:creationId xmlns:p14="http://schemas.microsoft.com/office/powerpoint/2010/main" val="339519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26</a:t>
            </a:fld>
            <a:endParaRPr lang="en-GB"/>
          </a:p>
        </p:txBody>
      </p:sp>
    </p:spTree>
    <p:extLst>
      <p:ext uri="{BB962C8B-B14F-4D97-AF65-F5344CB8AC3E}">
        <p14:creationId xmlns:p14="http://schemas.microsoft.com/office/powerpoint/2010/main" val="50286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43</a:t>
            </a:fld>
            <a:endParaRPr lang="en-GB"/>
          </a:p>
        </p:txBody>
      </p:sp>
    </p:spTree>
    <p:extLst>
      <p:ext uri="{BB962C8B-B14F-4D97-AF65-F5344CB8AC3E}">
        <p14:creationId xmlns:p14="http://schemas.microsoft.com/office/powerpoint/2010/main" val="1575467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44</a:t>
            </a:fld>
            <a:endParaRPr lang="en-GB"/>
          </a:p>
        </p:txBody>
      </p:sp>
    </p:spTree>
    <p:extLst>
      <p:ext uri="{BB962C8B-B14F-4D97-AF65-F5344CB8AC3E}">
        <p14:creationId xmlns:p14="http://schemas.microsoft.com/office/powerpoint/2010/main" val="2292520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45</a:t>
            </a:fld>
            <a:endParaRPr lang="en-GB"/>
          </a:p>
        </p:txBody>
      </p:sp>
    </p:spTree>
    <p:extLst>
      <p:ext uri="{BB962C8B-B14F-4D97-AF65-F5344CB8AC3E}">
        <p14:creationId xmlns:p14="http://schemas.microsoft.com/office/powerpoint/2010/main" val="87217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B243EE-E103-4E6A-9C39-805DEA38FFA0}" type="slidenum">
              <a:rPr lang="en-GB" smtClean="0"/>
              <a:t>46</a:t>
            </a:fld>
            <a:endParaRPr lang="en-GB"/>
          </a:p>
        </p:txBody>
      </p:sp>
    </p:spTree>
    <p:extLst>
      <p:ext uri="{BB962C8B-B14F-4D97-AF65-F5344CB8AC3E}">
        <p14:creationId xmlns:p14="http://schemas.microsoft.com/office/powerpoint/2010/main" val="8742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3BAE839F-B36D-4FFF-8A1D-06DDC738FDEE}" type="datetime1">
              <a:rPr lang="en-US" smtClean="0"/>
              <a:t>3/15/2023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7117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FC649D96-5868-4DC7-9872-A96BBB8B9A12}" type="datetime1">
              <a:rPr lang="en-US" smtClean="0"/>
              <a:t>3/15/2023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80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22AFBFCF-B493-4A61-9E4A-828D58FD1F04}" type="datetime1">
              <a:rPr lang="en-US" smtClean="0"/>
              <a:t>3/15/2023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379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A079D286-B70F-4CCD-9F48-703856B5F17F}" type="datetime1">
              <a:rPr lang="en-US" smtClean="0"/>
              <a:t>3/15/2023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00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7CA71291-EBA1-412D-85A0-2EF4EE9744C8}" type="datetime1">
              <a:rPr lang="en-US" smtClean="0"/>
              <a:t>3/15/2023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373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3C640D9-84C2-4BE8-9250-85C292F13FF1}" type="datetime1">
              <a:rPr lang="en-US" smtClean="0"/>
              <a:t>3/15/2023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456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D8EBBCD7-F89C-48A4-AF51-609CFDFA5AAC}" type="datetime1">
              <a:rPr lang="en-US" smtClean="0"/>
              <a:t>3/15/2023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7231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A3C5F355-ADE3-4CEC-A9D6-34F32C6F6A0D}" type="datetime1">
              <a:rPr lang="en-US" smtClean="0"/>
              <a:t>3/15/2023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864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144FE43E-BC45-4E09-B868-11031B6FB0B1}" type="datetime1">
              <a:rPr lang="en-US" smtClean="0"/>
              <a:t>3/15/2023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4140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E72B5506-4262-4068-A6E9-9D46C25EDACB}" type="datetime1">
              <a:rPr lang="en-US" smtClean="0"/>
              <a:t>3/15/2023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0341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06B0A319-1DA6-42CB-98CF-A624B66B4B28}" type="datetime1">
              <a:rPr lang="en-US" smtClean="0"/>
              <a:t>3/15/2023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3706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A1247785-D7C5-44DE-BF26-25483E5F9E34}" type="datetime1">
              <a:rPr lang="en-US" smtClean="0"/>
              <a:t>3/15/2023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1494983"/>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hf hdr="0" ftr="0" dt="0"/>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cl.cam.ac.uk/teaching/1819/CloudCom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a:extLst>
              <a:ext uri="{FF2B5EF4-FFF2-40B4-BE49-F238E27FC236}">
                <a16:creationId xmlns:a16="http://schemas.microsoft.com/office/drawing/2014/main" id="{4F2C33AB-998A-48F9-B942-22F081760A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3059" y="10"/>
            <a:ext cx="12188941" cy="6857990"/>
          </a:xfrm>
          <a:prstGeom prst="rect">
            <a:avLst/>
          </a:prstGeom>
        </p:spPr>
      </p:pic>
      <p:sp>
        <p:nvSpPr>
          <p:cNvPr id="23" name="Rectangle 1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7DE5F-B7E8-457D-8396-8CE5D277E53E}"/>
              </a:ext>
            </a:extLst>
          </p:cNvPr>
          <p:cNvSpPr>
            <a:spLocks noGrp="1"/>
          </p:cNvSpPr>
          <p:nvPr>
            <p:ph type="ctrTitle"/>
          </p:nvPr>
        </p:nvSpPr>
        <p:spPr>
          <a:xfrm>
            <a:off x="5579391" y="1122363"/>
            <a:ext cx="6030922" cy="2387600"/>
          </a:xfrm>
        </p:spPr>
        <p:txBody>
          <a:bodyPr>
            <a:normAutofit fontScale="90000"/>
          </a:bodyPr>
          <a:lstStyle/>
          <a:p>
            <a:pPr algn="ctr">
              <a:lnSpc>
                <a:spcPct val="90000"/>
              </a:lnSpc>
            </a:pPr>
            <a:r>
              <a:rPr lang="en-GB" sz="5400" b="1" dirty="0">
                <a:solidFill>
                  <a:srgbClr val="FFFFFF"/>
                </a:solidFill>
              </a:rPr>
              <a:t>Introduction </a:t>
            </a:r>
            <a:br>
              <a:rPr lang="en-GB" sz="5400" b="1" dirty="0">
                <a:solidFill>
                  <a:srgbClr val="FFFFFF"/>
                </a:solidFill>
              </a:rPr>
            </a:br>
            <a:r>
              <a:rPr lang="en-GB" sz="5400" b="1" dirty="0">
                <a:solidFill>
                  <a:srgbClr val="FFFFFF"/>
                </a:solidFill>
              </a:rPr>
              <a:t>To </a:t>
            </a:r>
            <a:br>
              <a:rPr lang="en-GB" sz="5400" b="1" dirty="0">
                <a:solidFill>
                  <a:srgbClr val="FFFFFF"/>
                </a:solidFill>
              </a:rPr>
            </a:br>
            <a:r>
              <a:rPr lang="en-GB" sz="5400" b="1" dirty="0">
                <a:solidFill>
                  <a:srgbClr val="FFFFFF"/>
                </a:solidFill>
              </a:rPr>
              <a:t>Distributed Systems</a:t>
            </a:r>
          </a:p>
        </p:txBody>
      </p:sp>
      <p:sp>
        <p:nvSpPr>
          <p:cNvPr id="3" name="Subtitle 2">
            <a:extLst>
              <a:ext uri="{FF2B5EF4-FFF2-40B4-BE49-F238E27FC236}">
                <a16:creationId xmlns:a16="http://schemas.microsoft.com/office/drawing/2014/main" id="{8DBEBC92-46A2-484F-92EF-1897E43BC121}"/>
              </a:ext>
            </a:extLst>
          </p:cNvPr>
          <p:cNvSpPr>
            <a:spLocks noGrp="1"/>
          </p:cNvSpPr>
          <p:nvPr>
            <p:ph type="subTitle" idx="1"/>
          </p:nvPr>
        </p:nvSpPr>
        <p:spPr>
          <a:xfrm>
            <a:off x="6056135" y="4619288"/>
            <a:ext cx="5536085" cy="1655762"/>
          </a:xfrm>
        </p:spPr>
        <p:txBody>
          <a:bodyPr>
            <a:normAutofit fontScale="92500" lnSpcReduction="10000"/>
          </a:bodyPr>
          <a:lstStyle/>
          <a:p>
            <a:pPr algn="ctr"/>
            <a:r>
              <a:rPr lang="en-GB" sz="2000" dirty="0" err="1">
                <a:solidFill>
                  <a:srgbClr val="FFFFFF"/>
                </a:solidFill>
                <a:latin typeface="Book Antiqua" panose="02040602050305030304" pitchFamily="18" charset="0"/>
              </a:rPr>
              <a:t>Dr.</a:t>
            </a:r>
            <a:r>
              <a:rPr lang="en-GB" sz="2000" dirty="0">
                <a:solidFill>
                  <a:srgbClr val="FFFFFF"/>
                </a:solidFill>
                <a:latin typeface="Book Antiqua" panose="02040602050305030304" pitchFamily="18" charset="0"/>
              </a:rPr>
              <a:t> Zainab Hassan Ali </a:t>
            </a:r>
          </a:p>
          <a:p>
            <a:pPr algn="ctr"/>
            <a:r>
              <a:rPr lang="en-GB" sz="2000" dirty="0">
                <a:solidFill>
                  <a:srgbClr val="FFFFFF"/>
                </a:solidFill>
                <a:latin typeface="Book Antiqua" panose="02040602050305030304" pitchFamily="18" charset="0"/>
              </a:rPr>
              <a:t>Lecturer at the Department of Embedded Network and Technology, Faculty of Artificial Intelligence, </a:t>
            </a:r>
            <a:r>
              <a:rPr lang="en-GB" sz="2000" dirty="0" err="1">
                <a:solidFill>
                  <a:srgbClr val="FFFFFF"/>
                </a:solidFill>
                <a:latin typeface="Book Antiqua" panose="02040602050305030304" pitchFamily="18" charset="0"/>
              </a:rPr>
              <a:t>Kafrelsheikh</a:t>
            </a:r>
            <a:r>
              <a:rPr lang="en-GB" sz="2000" dirty="0">
                <a:solidFill>
                  <a:srgbClr val="FFFFFF"/>
                </a:solidFill>
                <a:latin typeface="Book Antiqua" panose="02040602050305030304" pitchFamily="18" charset="0"/>
              </a:rPr>
              <a:t> University </a:t>
            </a:r>
          </a:p>
          <a:p>
            <a:pPr algn="ctr"/>
            <a:r>
              <a:rPr lang="en-GB" sz="2000" dirty="0">
                <a:solidFill>
                  <a:srgbClr val="FFFFFF"/>
                </a:solidFill>
                <a:latin typeface="Book Antiqua" panose="02040602050305030304" pitchFamily="18" charset="0"/>
              </a:rPr>
              <a:t>Email: zainabhassan@ai.kfs.edu.eg</a:t>
            </a:r>
          </a:p>
        </p:txBody>
      </p:sp>
      <p:cxnSp>
        <p:nvCxnSpPr>
          <p:cNvPr id="24" name="Straight Connector 12">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58E1A6F9-09EC-49BD-965C-A5B3C246F3AF}"/>
              </a:ext>
            </a:extLst>
          </p:cNvPr>
          <p:cNvSpPr>
            <a:spLocks noGrp="1"/>
          </p:cNvSpPr>
          <p:nvPr>
            <p:ph type="sldNum" sz="quarter" idx="12"/>
          </p:nvPr>
        </p:nvSpPr>
        <p:spPr/>
        <p:txBody>
          <a:bodyPr/>
          <a:lstStyle/>
          <a:p>
            <a:fld id="{60553ECD-7F6D-420D-93CA-D8D15EB427AC}" type="slidenum">
              <a:rPr lang="en-US" smtClean="0"/>
              <a:t>1</a:t>
            </a:fld>
            <a:endParaRPr lang="en-US"/>
          </a:p>
        </p:txBody>
      </p:sp>
    </p:spTree>
    <p:extLst>
      <p:ext uri="{BB962C8B-B14F-4D97-AF65-F5344CB8AC3E}">
        <p14:creationId xmlns:p14="http://schemas.microsoft.com/office/powerpoint/2010/main" val="3983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10</a:t>
            </a:fld>
            <a:endParaRPr lang="en-US"/>
          </a:p>
        </p:txBody>
      </p:sp>
      <p:sp>
        <p:nvSpPr>
          <p:cNvPr id="71" name="TextBox 70">
            <a:extLst>
              <a:ext uri="{FF2B5EF4-FFF2-40B4-BE49-F238E27FC236}">
                <a16:creationId xmlns:a16="http://schemas.microsoft.com/office/drawing/2014/main" id="{6D90DB6B-BE6D-2022-C28D-A95ED08E1345}"/>
              </a:ext>
            </a:extLst>
          </p:cNvPr>
          <p:cNvSpPr txBox="1"/>
          <p:nvPr/>
        </p:nvSpPr>
        <p:spPr>
          <a:xfrm>
            <a:off x="750013" y="1458935"/>
            <a:ext cx="10649165" cy="1200329"/>
          </a:xfrm>
          <a:prstGeom prst="rect">
            <a:avLst/>
          </a:prstGeom>
          <a:noFill/>
        </p:spPr>
        <p:txBody>
          <a:bodyPr wrap="square" rtlCol="0">
            <a:spAutoFit/>
          </a:bodyPr>
          <a:lstStyle/>
          <a:p>
            <a:pPr algn="just"/>
            <a:r>
              <a:rPr lang="en-US" dirty="0">
                <a:latin typeface="Rockwell" panose="02060603020205020403" pitchFamily="18" charset="0"/>
              </a:rPr>
              <a:t>       A distributed system is a collection of </a:t>
            </a:r>
            <a:r>
              <a:rPr lang="en-US" dirty="0">
                <a:highlight>
                  <a:srgbClr val="FFFF00"/>
                </a:highlight>
                <a:latin typeface="Rockwell" panose="02060603020205020403" pitchFamily="18" charset="0"/>
              </a:rPr>
              <a:t>autonomous computers </a:t>
            </a:r>
            <a:r>
              <a:rPr lang="en-US" dirty="0">
                <a:latin typeface="Rockwell" panose="02060603020205020403" pitchFamily="18" charset="0"/>
              </a:rPr>
              <a:t>that are connected through a network and distribution software called middleware, which enables computers to coordinate their activities and to share the resources of the system. A distributed system’s users perceive the system as a single integrated computing facility</a:t>
            </a:r>
          </a:p>
        </p:txBody>
      </p:sp>
      <p:sp>
        <p:nvSpPr>
          <p:cNvPr id="72" name="TextBox 71">
            <a:extLst>
              <a:ext uri="{FF2B5EF4-FFF2-40B4-BE49-F238E27FC236}">
                <a16:creationId xmlns:a16="http://schemas.microsoft.com/office/drawing/2014/main" id="{64D18C2D-068D-F59A-4D11-3ADF2BF02356}"/>
              </a:ext>
            </a:extLst>
          </p:cNvPr>
          <p:cNvSpPr txBox="1"/>
          <p:nvPr/>
        </p:nvSpPr>
        <p:spPr>
          <a:xfrm>
            <a:off x="750013" y="2958957"/>
            <a:ext cx="10563547" cy="1754326"/>
          </a:xfrm>
          <a:prstGeom prst="rect">
            <a:avLst/>
          </a:prstGeom>
          <a:noFill/>
        </p:spPr>
        <p:txBody>
          <a:bodyPr wrap="square" rtlCol="0">
            <a:spAutoFit/>
          </a:bodyPr>
          <a:lstStyle/>
          <a:p>
            <a:pPr algn="just"/>
            <a:r>
              <a:rPr lang="en-US" dirty="0">
                <a:latin typeface="Rockwell" panose="02060603020205020403" pitchFamily="18" charset="0"/>
              </a:rPr>
              <a:t>         For example, distributed file systems and network file systems have been used for user convenience and to improve reliability and functionality of file systems for many years. Modern operating systems allow a user to mount a remote file system and access it the same way a local file system is accessed, yet with a performance penalty due to larger communication costs. </a:t>
            </a:r>
            <a:r>
              <a:rPr lang="en-US" dirty="0">
                <a:highlight>
                  <a:srgbClr val="FFFF00"/>
                </a:highlight>
                <a:latin typeface="Rockwell" panose="02060603020205020403" pitchFamily="18" charset="0"/>
              </a:rPr>
              <a:t>The remote procedure call (RPC) supports inter-process communication and allows a procedure on a system to invoke a procedure running in a different address space, possibly on a remote system</a:t>
            </a:r>
          </a:p>
        </p:txBody>
      </p:sp>
    </p:spTree>
    <p:extLst>
      <p:ext uri="{BB962C8B-B14F-4D97-AF65-F5344CB8AC3E}">
        <p14:creationId xmlns:p14="http://schemas.microsoft.com/office/powerpoint/2010/main" val="209829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Types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11</a:t>
            </a:fld>
            <a:endParaRPr lang="en-US"/>
          </a:p>
        </p:txBody>
      </p:sp>
      <p:sp>
        <p:nvSpPr>
          <p:cNvPr id="3" name="Rectangle 2">
            <a:extLst>
              <a:ext uri="{FF2B5EF4-FFF2-40B4-BE49-F238E27FC236}">
                <a16:creationId xmlns:a16="http://schemas.microsoft.com/office/drawing/2014/main" id="{81A4BE2F-9895-43CC-A9D4-E17F639B99F5}"/>
              </a:ext>
            </a:extLst>
          </p:cNvPr>
          <p:cNvSpPr/>
          <p:nvPr/>
        </p:nvSpPr>
        <p:spPr>
          <a:xfrm>
            <a:off x="4537840" y="1980684"/>
            <a:ext cx="2690437" cy="511444"/>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Book Antiqua" panose="02040602050305030304" pitchFamily="18" charset="0"/>
              </a:rPr>
              <a:t>Distributed System Types</a:t>
            </a:r>
          </a:p>
        </p:txBody>
      </p:sp>
      <p:sp>
        <p:nvSpPr>
          <p:cNvPr id="6" name="Rectangle 5">
            <a:extLst>
              <a:ext uri="{FF2B5EF4-FFF2-40B4-BE49-F238E27FC236}">
                <a16:creationId xmlns:a16="http://schemas.microsoft.com/office/drawing/2014/main" id="{58946512-2AF4-4497-8E6E-B6428144E5AD}"/>
              </a:ext>
            </a:extLst>
          </p:cNvPr>
          <p:cNvSpPr/>
          <p:nvPr/>
        </p:nvSpPr>
        <p:spPr>
          <a:xfrm>
            <a:off x="791704" y="3001622"/>
            <a:ext cx="3020005" cy="74844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Book Antiqua" panose="02040602050305030304" pitchFamily="18" charset="0"/>
              </a:rPr>
              <a:t>High Performance Distributed Computing Systems</a:t>
            </a:r>
          </a:p>
        </p:txBody>
      </p:sp>
      <p:sp>
        <p:nvSpPr>
          <p:cNvPr id="7" name="Rectangle 6">
            <a:extLst>
              <a:ext uri="{FF2B5EF4-FFF2-40B4-BE49-F238E27FC236}">
                <a16:creationId xmlns:a16="http://schemas.microsoft.com/office/drawing/2014/main" id="{A75D7141-36BB-4D12-B1E6-D24F62A583B8}"/>
              </a:ext>
            </a:extLst>
          </p:cNvPr>
          <p:cNvSpPr/>
          <p:nvPr/>
        </p:nvSpPr>
        <p:spPr>
          <a:xfrm>
            <a:off x="4373056" y="2995329"/>
            <a:ext cx="3020005" cy="74844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Book Antiqua" panose="02040602050305030304" pitchFamily="18" charset="0"/>
              </a:rPr>
              <a:t>Distributed Information Systems</a:t>
            </a:r>
          </a:p>
        </p:txBody>
      </p:sp>
      <p:sp>
        <p:nvSpPr>
          <p:cNvPr id="9" name="Rectangle 8">
            <a:extLst>
              <a:ext uri="{FF2B5EF4-FFF2-40B4-BE49-F238E27FC236}">
                <a16:creationId xmlns:a16="http://schemas.microsoft.com/office/drawing/2014/main" id="{20588E74-44E0-4B34-8F5B-A6EB895AC678}"/>
              </a:ext>
            </a:extLst>
          </p:cNvPr>
          <p:cNvSpPr/>
          <p:nvPr/>
        </p:nvSpPr>
        <p:spPr>
          <a:xfrm>
            <a:off x="8266955" y="2995330"/>
            <a:ext cx="3020005" cy="74844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Book Antiqua" panose="02040602050305030304" pitchFamily="18" charset="0"/>
              </a:rPr>
              <a:t>Distributed Systems for Pervasive Services</a:t>
            </a:r>
          </a:p>
        </p:txBody>
      </p:sp>
      <p:sp>
        <p:nvSpPr>
          <p:cNvPr id="5" name="TextBox 4">
            <a:extLst>
              <a:ext uri="{FF2B5EF4-FFF2-40B4-BE49-F238E27FC236}">
                <a16:creationId xmlns:a16="http://schemas.microsoft.com/office/drawing/2014/main" id="{50A82842-D9CC-4158-9B59-B294BF65A4E4}"/>
              </a:ext>
            </a:extLst>
          </p:cNvPr>
          <p:cNvSpPr txBox="1"/>
          <p:nvPr/>
        </p:nvSpPr>
        <p:spPr>
          <a:xfrm>
            <a:off x="791704" y="4290530"/>
            <a:ext cx="3019999" cy="307777"/>
          </a:xfrm>
          <a:prstGeom prst="rect">
            <a:avLst/>
          </a:prstGeom>
          <a:noFill/>
          <a:ln>
            <a:solidFill>
              <a:srgbClr val="415A6B"/>
            </a:solidFill>
          </a:ln>
        </p:spPr>
        <p:txBody>
          <a:bodyPr wrap="square" rtlCol="0">
            <a:spAutoFit/>
          </a:bodyPr>
          <a:lstStyle/>
          <a:p>
            <a:pPr algn="ctr"/>
            <a:r>
              <a:rPr lang="en-GB" sz="1400" b="1" dirty="0">
                <a:latin typeface="Book Antiqua" panose="02040602050305030304" pitchFamily="18" charset="0"/>
              </a:rPr>
              <a:t>Computational Process </a:t>
            </a:r>
          </a:p>
        </p:txBody>
      </p:sp>
      <p:sp>
        <p:nvSpPr>
          <p:cNvPr id="12" name="TextBox 11">
            <a:extLst>
              <a:ext uri="{FF2B5EF4-FFF2-40B4-BE49-F238E27FC236}">
                <a16:creationId xmlns:a16="http://schemas.microsoft.com/office/drawing/2014/main" id="{67BC60EE-03A8-4FD6-BC42-B043E0CB91D5}"/>
              </a:ext>
            </a:extLst>
          </p:cNvPr>
          <p:cNvSpPr txBox="1"/>
          <p:nvPr/>
        </p:nvSpPr>
        <p:spPr>
          <a:xfrm>
            <a:off x="4373057" y="4290528"/>
            <a:ext cx="3020004" cy="307777"/>
          </a:xfrm>
          <a:prstGeom prst="rect">
            <a:avLst/>
          </a:prstGeom>
          <a:noFill/>
          <a:ln>
            <a:solidFill>
              <a:srgbClr val="415A6B"/>
            </a:solidFill>
          </a:ln>
        </p:spPr>
        <p:txBody>
          <a:bodyPr wrap="square" rtlCol="0">
            <a:spAutoFit/>
          </a:bodyPr>
          <a:lstStyle/>
          <a:p>
            <a:pPr algn="ctr"/>
            <a:r>
              <a:rPr lang="en-GB" sz="1400" b="1" dirty="0">
                <a:latin typeface="Book Antiqua" panose="02040602050305030304" pitchFamily="18" charset="0"/>
              </a:rPr>
              <a:t>Data Storage and Query</a:t>
            </a:r>
          </a:p>
        </p:txBody>
      </p:sp>
      <p:sp>
        <p:nvSpPr>
          <p:cNvPr id="13" name="TextBox 12">
            <a:extLst>
              <a:ext uri="{FF2B5EF4-FFF2-40B4-BE49-F238E27FC236}">
                <a16:creationId xmlns:a16="http://schemas.microsoft.com/office/drawing/2014/main" id="{42FF01C0-B7EC-4254-B765-672E889BC9EF}"/>
              </a:ext>
            </a:extLst>
          </p:cNvPr>
          <p:cNvSpPr txBox="1"/>
          <p:nvPr/>
        </p:nvSpPr>
        <p:spPr>
          <a:xfrm>
            <a:off x="8266955" y="4290529"/>
            <a:ext cx="3020005" cy="307777"/>
          </a:xfrm>
          <a:prstGeom prst="rect">
            <a:avLst/>
          </a:prstGeom>
          <a:noFill/>
          <a:ln>
            <a:solidFill>
              <a:srgbClr val="415A6B"/>
            </a:solidFill>
          </a:ln>
        </p:spPr>
        <p:txBody>
          <a:bodyPr wrap="square" rtlCol="0">
            <a:spAutoFit/>
          </a:bodyPr>
          <a:lstStyle/>
          <a:p>
            <a:pPr algn="ctr"/>
            <a:r>
              <a:rPr lang="en-GB" sz="1400" b="1" dirty="0">
                <a:latin typeface="Book Antiqua" panose="02040602050305030304" pitchFamily="18" charset="0"/>
              </a:rPr>
              <a:t>Ubiquitous Service</a:t>
            </a:r>
          </a:p>
        </p:txBody>
      </p:sp>
      <p:sp>
        <p:nvSpPr>
          <p:cNvPr id="20" name="TextBox 19">
            <a:extLst>
              <a:ext uri="{FF2B5EF4-FFF2-40B4-BE49-F238E27FC236}">
                <a16:creationId xmlns:a16="http://schemas.microsoft.com/office/drawing/2014/main" id="{D7DBCC65-A633-4044-9BC3-66F6B9C8CD77}"/>
              </a:ext>
            </a:extLst>
          </p:cNvPr>
          <p:cNvSpPr txBox="1"/>
          <p:nvPr/>
        </p:nvSpPr>
        <p:spPr>
          <a:xfrm>
            <a:off x="791705" y="4875488"/>
            <a:ext cx="3020001" cy="523220"/>
          </a:xfrm>
          <a:prstGeom prst="rect">
            <a:avLst/>
          </a:prstGeom>
          <a:noFill/>
          <a:ln>
            <a:solidFill>
              <a:srgbClr val="415A6B"/>
            </a:solidFill>
          </a:ln>
        </p:spPr>
        <p:txBody>
          <a:bodyPr wrap="square" rtlCol="0">
            <a:spAutoFit/>
          </a:bodyPr>
          <a:lstStyle/>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Grid Computing (blockchain)</a:t>
            </a:r>
          </a:p>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Cluster Computing (Hadoop)</a:t>
            </a:r>
          </a:p>
        </p:txBody>
      </p:sp>
      <p:sp>
        <p:nvSpPr>
          <p:cNvPr id="21" name="TextBox 20">
            <a:extLst>
              <a:ext uri="{FF2B5EF4-FFF2-40B4-BE49-F238E27FC236}">
                <a16:creationId xmlns:a16="http://schemas.microsoft.com/office/drawing/2014/main" id="{A0675AA5-8314-4B36-AB7E-45C84EEA83B8}"/>
              </a:ext>
            </a:extLst>
          </p:cNvPr>
          <p:cNvSpPr txBox="1"/>
          <p:nvPr/>
        </p:nvSpPr>
        <p:spPr>
          <a:xfrm>
            <a:off x="4373056" y="4875487"/>
            <a:ext cx="3020001" cy="523220"/>
          </a:xfrm>
          <a:prstGeom prst="rect">
            <a:avLst/>
          </a:prstGeom>
          <a:noFill/>
          <a:ln>
            <a:solidFill>
              <a:srgbClr val="415A6B"/>
            </a:solidFill>
          </a:ln>
        </p:spPr>
        <p:txBody>
          <a:bodyPr wrap="square" rtlCol="0">
            <a:spAutoFit/>
          </a:bodyPr>
          <a:lstStyle/>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Transaction</a:t>
            </a:r>
          </a:p>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Middleware (RPC, MoM)</a:t>
            </a:r>
          </a:p>
        </p:txBody>
      </p:sp>
      <p:sp>
        <p:nvSpPr>
          <p:cNvPr id="22" name="TextBox 21">
            <a:extLst>
              <a:ext uri="{FF2B5EF4-FFF2-40B4-BE49-F238E27FC236}">
                <a16:creationId xmlns:a16="http://schemas.microsoft.com/office/drawing/2014/main" id="{3C5F90BF-EF01-4251-B033-4DDA4B871ABA}"/>
              </a:ext>
            </a:extLst>
          </p:cNvPr>
          <p:cNvSpPr txBox="1"/>
          <p:nvPr/>
        </p:nvSpPr>
        <p:spPr>
          <a:xfrm>
            <a:off x="8251223" y="4875487"/>
            <a:ext cx="3051468" cy="523220"/>
          </a:xfrm>
          <a:prstGeom prst="rect">
            <a:avLst/>
          </a:prstGeom>
          <a:noFill/>
          <a:ln>
            <a:solidFill>
              <a:srgbClr val="415A6B"/>
            </a:solidFill>
          </a:ln>
        </p:spPr>
        <p:txBody>
          <a:bodyPr wrap="square" rtlCol="0">
            <a:spAutoFit/>
          </a:bodyPr>
          <a:lstStyle/>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Mobile Computing </a:t>
            </a:r>
          </a:p>
          <a:p>
            <a:pPr marL="285750" indent="-285750">
              <a:buFont typeface="Courier New" panose="02070309020205020404" pitchFamily="49" charset="0"/>
              <a:buChar char="o"/>
            </a:pPr>
            <a:r>
              <a:rPr lang="en-GB" sz="1400" dirty="0">
                <a:solidFill>
                  <a:srgbClr val="D3187A"/>
                </a:solidFill>
                <a:latin typeface="Book Antiqua" panose="02040602050305030304" pitchFamily="18" charset="0"/>
              </a:rPr>
              <a:t>Sensor Networks</a:t>
            </a:r>
          </a:p>
        </p:txBody>
      </p:sp>
      <p:cxnSp>
        <p:nvCxnSpPr>
          <p:cNvPr id="8" name="Connector: Curved 7">
            <a:extLst>
              <a:ext uri="{FF2B5EF4-FFF2-40B4-BE49-F238E27FC236}">
                <a16:creationId xmlns:a16="http://schemas.microsoft.com/office/drawing/2014/main" id="{DB7745B5-163D-CFC1-B8C0-7AEE996870AC}"/>
              </a:ext>
            </a:extLst>
          </p:cNvPr>
          <p:cNvCxnSpPr>
            <a:cxnSpLocks/>
            <a:stCxn id="3" idx="2"/>
            <a:endCxn id="9" idx="0"/>
          </p:cNvCxnSpPr>
          <p:nvPr/>
        </p:nvCxnSpPr>
        <p:spPr>
          <a:xfrm rot="16200000" flipH="1">
            <a:off x="7578407" y="796779"/>
            <a:ext cx="503202" cy="389389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Curved 16">
            <a:extLst>
              <a:ext uri="{FF2B5EF4-FFF2-40B4-BE49-F238E27FC236}">
                <a16:creationId xmlns:a16="http://schemas.microsoft.com/office/drawing/2014/main" id="{DED5A3B4-F565-DD91-135E-180E702CF464}"/>
              </a:ext>
            </a:extLst>
          </p:cNvPr>
          <p:cNvCxnSpPr>
            <a:cxnSpLocks/>
            <a:stCxn id="3" idx="2"/>
            <a:endCxn id="6" idx="0"/>
          </p:cNvCxnSpPr>
          <p:nvPr/>
        </p:nvCxnSpPr>
        <p:spPr>
          <a:xfrm rot="5400000">
            <a:off x="3837636" y="956199"/>
            <a:ext cx="509494" cy="358135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A3A0146-7A99-C177-E6C2-8523D40CAA86}"/>
              </a:ext>
            </a:extLst>
          </p:cNvPr>
          <p:cNvCxnSpPr>
            <a:cxnSpLocks/>
            <a:stCxn id="3" idx="2"/>
            <a:endCxn id="7" idx="0"/>
          </p:cNvCxnSpPr>
          <p:nvPr/>
        </p:nvCxnSpPr>
        <p:spPr>
          <a:xfrm>
            <a:off x="5883059" y="2492128"/>
            <a:ext cx="0" cy="5032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BF1D6AE-D808-A324-BBDA-9A75AB76CA19}"/>
              </a:ext>
            </a:extLst>
          </p:cNvPr>
          <p:cNvCxnSpPr>
            <a:cxnSpLocks/>
            <a:stCxn id="7" idx="2"/>
            <a:endCxn id="12" idx="0"/>
          </p:cNvCxnSpPr>
          <p:nvPr/>
        </p:nvCxnSpPr>
        <p:spPr>
          <a:xfrm>
            <a:off x="5883059" y="3743775"/>
            <a:ext cx="0" cy="546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0DCA057-353A-8B00-090A-E362FB75F6AF}"/>
              </a:ext>
            </a:extLst>
          </p:cNvPr>
          <p:cNvCxnSpPr>
            <a:cxnSpLocks/>
            <a:stCxn id="12" idx="2"/>
            <a:endCxn id="21" idx="0"/>
          </p:cNvCxnSpPr>
          <p:nvPr/>
        </p:nvCxnSpPr>
        <p:spPr>
          <a:xfrm flipH="1">
            <a:off x="5883057" y="4598305"/>
            <a:ext cx="2" cy="277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F88981F-D508-CF05-4F2F-3913F26F97BA}"/>
              </a:ext>
            </a:extLst>
          </p:cNvPr>
          <p:cNvCxnSpPr>
            <a:cxnSpLocks/>
            <a:stCxn id="6" idx="2"/>
            <a:endCxn id="5" idx="0"/>
          </p:cNvCxnSpPr>
          <p:nvPr/>
        </p:nvCxnSpPr>
        <p:spPr>
          <a:xfrm flipH="1">
            <a:off x="2301704" y="3750068"/>
            <a:ext cx="3" cy="540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DD53BF6-AC19-9E9F-8E54-BAB181184C19}"/>
              </a:ext>
            </a:extLst>
          </p:cNvPr>
          <p:cNvCxnSpPr>
            <a:cxnSpLocks/>
            <a:stCxn id="5" idx="2"/>
            <a:endCxn id="20" idx="0"/>
          </p:cNvCxnSpPr>
          <p:nvPr/>
        </p:nvCxnSpPr>
        <p:spPr>
          <a:xfrm>
            <a:off x="2301704" y="4598307"/>
            <a:ext cx="2" cy="2771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7BC3459-6432-BFE8-823D-D97FB2B625C7}"/>
              </a:ext>
            </a:extLst>
          </p:cNvPr>
          <p:cNvCxnSpPr>
            <a:cxnSpLocks/>
            <a:stCxn id="9" idx="2"/>
            <a:endCxn id="13" idx="0"/>
          </p:cNvCxnSpPr>
          <p:nvPr/>
        </p:nvCxnSpPr>
        <p:spPr>
          <a:xfrm>
            <a:off x="9776958" y="3743776"/>
            <a:ext cx="0" cy="546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45AADD-7F09-503C-903C-F89EBBF8FDA0}"/>
              </a:ext>
            </a:extLst>
          </p:cNvPr>
          <p:cNvCxnSpPr>
            <a:cxnSpLocks/>
            <a:stCxn id="13" idx="2"/>
            <a:endCxn id="22" idx="0"/>
          </p:cNvCxnSpPr>
          <p:nvPr/>
        </p:nvCxnSpPr>
        <p:spPr>
          <a:xfrm flipH="1">
            <a:off x="9776957" y="4598306"/>
            <a:ext cx="1" cy="2771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393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Types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12</a:t>
            </a:fld>
            <a:endParaRPr lang="en-US"/>
          </a:p>
        </p:txBody>
      </p:sp>
      <p:sp>
        <p:nvSpPr>
          <p:cNvPr id="18" name="Rectangle: Rounded Corners 17">
            <a:extLst>
              <a:ext uri="{FF2B5EF4-FFF2-40B4-BE49-F238E27FC236}">
                <a16:creationId xmlns:a16="http://schemas.microsoft.com/office/drawing/2014/main" id="{45ACFEAE-8977-410E-9367-C2EF4D878203}"/>
              </a:ext>
            </a:extLst>
          </p:cNvPr>
          <p:cNvSpPr/>
          <p:nvPr/>
        </p:nvSpPr>
        <p:spPr>
          <a:xfrm>
            <a:off x="774912" y="1488142"/>
            <a:ext cx="2789698" cy="3711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*Cluster Computing:</a:t>
            </a:r>
          </a:p>
        </p:txBody>
      </p:sp>
      <p:sp>
        <p:nvSpPr>
          <p:cNvPr id="15" name="TextBox 14">
            <a:extLst>
              <a:ext uri="{FF2B5EF4-FFF2-40B4-BE49-F238E27FC236}">
                <a16:creationId xmlns:a16="http://schemas.microsoft.com/office/drawing/2014/main" id="{87A43158-E2D8-4B7A-B6D6-19960C046DE3}"/>
              </a:ext>
            </a:extLst>
          </p:cNvPr>
          <p:cNvSpPr txBox="1"/>
          <p:nvPr/>
        </p:nvSpPr>
        <p:spPr>
          <a:xfrm>
            <a:off x="774912" y="1859340"/>
            <a:ext cx="9298983" cy="369332"/>
          </a:xfrm>
          <a:prstGeom prst="rect">
            <a:avLst/>
          </a:prstGeom>
          <a:solidFill>
            <a:schemeClr val="accent6">
              <a:lumMod val="20000"/>
              <a:lumOff val="80000"/>
            </a:schemeClr>
          </a:solidFill>
        </p:spPr>
        <p:txBody>
          <a:bodyPr wrap="square" rtlCol="0">
            <a:spAutoFit/>
          </a:bodyPr>
          <a:lstStyle/>
          <a:p>
            <a:pPr algn="just"/>
            <a:r>
              <a:rPr lang="en-GB" dirty="0">
                <a:latin typeface="Book Antiqua" panose="02040602050305030304" pitchFamily="18" charset="0"/>
              </a:rPr>
              <a:t>The cluster computing is mainly for parallel programming and homogeneous platforms.</a:t>
            </a:r>
          </a:p>
        </p:txBody>
      </p:sp>
      <p:pic>
        <p:nvPicPr>
          <p:cNvPr id="5" name="Picture 4" descr="Diagram&#10;&#10;Description automatically generated">
            <a:extLst>
              <a:ext uri="{FF2B5EF4-FFF2-40B4-BE49-F238E27FC236}">
                <a16:creationId xmlns:a16="http://schemas.microsoft.com/office/drawing/2014/main" id="{665151B0-2C80-4239-A8F3-65255BFDC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994" y="2716407"/>
            <a:ext cx="8567691" cy="3506162"/>
          </a:xfrm>
          <a:prstGeom prst="rect">
            <a:avLst/>
          </a:prstGeom>
        </p:spPr>
      </p:pic>
    </p:spTree>
    <p:extLst>
      <p:ext uri="{BB962C8B-B14F-4D97-AF65-F5344CB8AC3E}">
        <p14:creationId xmlns:p14="http://schemas.microsoft.com/office/powerpoint/2010/main" val="855109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Types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13</a:t>
            </a:fld>
            <a:endParaRPr lang="en-US"/>
          </a:p>
        </p:txBody>
      </p:sp>
      <p:sp>
        <p:nvSpPr>
          <p:cNvPr id="18" name="Rectangle: Rounded Corners 17">
            <a:extLst>
              <a:ext uri="{FF2B5EF4-FFF2-40B4-BE49-F238E27FC236}">
                <a16:creationId xmlns:a16="http://schemas.microsoft.com/office/drawing/2014/main" id="{45ACFEAE-8977-410E-9367-C2EF4D878203}"/>
              </a:ext>
            </a:extLst>
          </p:cNvPr>
          <p:cNvSpPr/>
          <p:nvPr/>
        </p:nvSpPr>
        <p:spPr>
          <a:xfrm>
            <a:off x="774912" y="1488142"/>
            <a:ext cx="2789698" cy="3711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*Grid Computing:</a:t>
            </a:r>
          </a:p>
        </p:txBody>
      </p:sp>
      <p:pic>
        <p:nvPicPr>
          <p:cNvPr id="6" name="Picture 5">
            <a:extLst>
              <a:ext uri="{FF2B5EF4-FFF2-40B4-BE49-F238E27FC236}">
                <a16:creationId xmlns:a16="http://schemas.microsoft.com/office/drawing/2014/main" id="{BC9D4D7F-2DDC-48B9-8382-ABC14BE19628}"/>
              </a:ext>
            </a:extLst>
          </p:cNvPr>
          <p:cNvPicPr>
            <a:picLocks noChangeAspect="1"/>
          </p:cNvPicPr>
          <p:nvPr/>
        </p:nvPicPr>
        <p:blipFill>
          <a:blip r:embed="rId2"/>
          <a:stretch>
            <a:fillRect/>
          </a:stretch>
        </p:blipFill>
        <p:spPr>
          <a:xfrm>
            <a:off x="7097854" y="1673741"/>
            <a:ext cx="5156137" cy="4045134"/>
          </a:xfrm>
          <a:prstGeom prst="rect">
            <a:avLst/>
          </a:prstGeom>
        </p:spPr>
      </p:pic>
      <p:sp>
        <p:nvSpPr>
          <p:cNvPr id="9" name="TextBox 8">
            <a:extLst>
              <a:ext uri="{FF2B5EF4-FFF2-40B4-BE49-F238E27FC236}">
                <a16:creationId xmlns:a16="http://schemas.microsoft.com/office/drawing/2014/main" id="{634315D7-CB05-4329-A8B0-5260FA7A4AD2}"/>
              </a:ext>
            </a:extLst>
          </p:cNvPr>
          <p:cNvSpPr txBox="1"/>
          <p:nvPr/>
        </p:nvSpPr>
        <p:spPr>
          <a:xfrm>
            <a:off x="774912" y="1859340"/>
            <a:ext cx="6214823" cy="4524315"/>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GB" sz="2400" u="sng" dirty="0">
                <a:solidFill>
                  <a:srgbClr val="D3187A"/>
                </a:solidFill>
                <a:latin typeface="Book Antiqua" panose="02040602050305030304" pitchFamily="18" charset="0"/>
              </a:rPr>
              <a:t>Fabric</a:t>
            </a:r>
            <a:r>
              <a:rPr lang="en-GB" sz="2400" dirty="0">
                <a:latin typeface="Book Antiqua" panose="02040602050305030304" pitchFamily="18" charset="0"/>
              </a:rPr>
              <a:t> provides interfaces to local resources.</a:t>
            </a:r>
          </a:p>
          <a:p>
            <a:pPr marL="342900" indent="-342900" algn="just">
              <a:buFont typeface="Wingdings" panose="05000000000000000000" pitchFamily="2" charset="2"/>
              <a:buChar char="q"/>
            </a:pPr>
            <a:r>
              <a:rPr lang="en-GB" sz="2400" dirty="0">
                <a:solidFill>
                  <a:srgbClr val="D3187A"/>
                </a:solidFill>
                <a:latin typeface="Book Antiqua" panose="02040602050305030304" pitchFamily="18" charset="0"/>
              </a:rPr>
              <a:t>Connectivity</a:t>
            </a:r>
            <a:r>
              <a:rPr lang="en-GB" sz="2400" dirty="0">
                <a:latin typeface="Book Antiqua" panose="02040602050305030304" pitchFamily="18" charset="0"/>
              </a:rPr>
              <a:t> consists of communication protocols for supporting</a:t>
            </a:r>
          </a:p>
          <a:p>
            <a:pPr algn="just"/>
            <a:r>
              <a:rPr lang="en-GB" sz="2400" dirty="0">
                <a:latin typeface="Book Antiqua" panose="02040602050305030304" pitchFamily="18" charset="0"/>
              </a:rPr>
              <a:t>    grid transactions that may use multiple resources</a:t>
            </a:r>
          </a:p>
          <a:p>
            <a:pPr marL="342900" indent="-342900" algn="just">
              <a:buFont typeface="Wingdings" panose="05000000000000000000" pitchFamily="2" charset="2"/>
              <a:buChar char="q"/>
            </a:pPr>
            <a:r>
              <a:rPr lang="en-GB" sz="2400" dirty="0">
                <a:solidFill>
                  <a:srgbClr val="D3187A"/>
                </a:solidFill>
                <a:latin typeface="Book Antiqua" panose="02040602050305030304" pitchFamily="18" charset="0"/>
              </a:rPr>
              <a:t>Resource</a:t>
            </a:r>
            <a:r>
              <a:rPr lang="en-GB" sz="2400" dirty="0">
                <a:latin typeface="Book Antiqua" panose="02040602050305030304" pitchFamily="18" charset="0"/>
              </a:rPr>
              <a:t> responsible for managing a single resource; use info from connectivity layer to call fabric layer.</a:t>
            </a:r>
          </a:p>
          <a:p>
            <a:pPr marL="342900" indent="-342900" algn="just">
              <a:buFont typeface="Wingdings" panose="05000000000000000000" pitchFamily="2" charset="2"/>
              <a:buChar char="q"/>
            </a:pPr>
            <a:r>
              <a:rPr lang="en-GB" sz="2400" dirty="0">
                <a:solidFill>
                  <a:srgbClr val="D3187A"/>
                </a:solidFill>
                <a:latin typeface="Book Antiqua" panose="02040602050305030304" pitchFamily="18" charset="0"/>
              </a:rPr>
              <a:t>Collective</a:t>
            </a:r>
            <a:r>
              <a:rPr lang="en-GB" sz="2400" dirty="0">
                <a:latin typeface="Book Antiqua" panose="02040602050305030304" pitchFamily="18" charset="0"/>
              </a:rPr>
              <a:t> handles access to multiple resources, typically consisting of services for discovering and allocating resources</a:t>
            </a:r>
          </a:p>
        </p:txBody>
      </p:sp>
    </p:spTree>
    <p:extLst>
      <p:ext uri="{BB962C8B-B14F-4D97-AF65-F5344CB8AC3E}">
        <p14:creationId xmlns:p14="http://schemas.microsoft.com/office/powerpoint/2010/main" val="78371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1DEC2-91E3-4408-85DA-E798B13893C7}"/>
              </a:ext>
            </a:extLst>
          </p:cNvPr>
          <p:cNvSpPr>
            <a:spLocks noGrp="1"/>
          </p:cNvSpPr>
          <p:nvPr>
            <p:ph type="sldNum" sz="quarter" idx="12"/>
          </p:nvPr>
        </p:nvSpPr>
        <p:spPr/>
        <p:txBody>
          <a:bodyPr/>
          <a:lstStyle/>
          <a:p>
            <a:fld id="{60553ECD-7F6D-420D-93CA-D8D15EB427AC}" type="slidenum">
              <a:rPr lang="en-US" smtClean="0"/>
              <a:t>14</a:t>
            </a:fld>
            <a:endParaRPr lang="en-US"/>
          </a:p>
        </p:txBody>
      </p:sp>
      <p:sp>
        <p:nvSpPr>
          <p:cNvPr id="5" name="TextBox 4">
            <a:extLst>
              <a:ext uri="{FF2B5EF4-FFF2-40B4-BE49-F238E27FC236}">
                <a16:creationId xmlns:a16="http://schemas.microsoft.com/office/drawing/2014/main" id="{C87D89DB-14F5-4958-9661-73D8B611807A}"/>
              </a:ext>
            </a:extLst>
          </p:cNvPr>
          <p:cNvSpPr txBox="1"/>
          <p:nvPr/>
        </p:nvSpPr>
        <p:spPr>
          <a:xfrm>
            <a:off x="1686732" y="2228671"/>
            <a:ext cx="8818535" cy="1200329"/>
          </a:xfrm>
          <a:prstGeom prst="rect">
            <a:avLst/>
          </a:prstGeom>
          <a:noFill/>
        </p:spPr>
        <p:txBody>
          <a:bodyPr wrap="square" rtlCol="0">
            <a:spAutoFit/>
          </a:bodyPr>
          <a:lstStyle/>
          <a:p>
            <a:pPr algn="ctr"/>
            <a:r>
              <a:rPr lang="en-GB" sz="7200" b="1" dirty="0">
                <a:latin typeface="Book Antiqua" panose="02040602050305030304" pitchFamily="18" charset="0"/>
              </a:rPr>
              <a:t> Process: Overview</a:t>
            </a:r>
          </a:p>
        </p:txBody>
      </p:sp>
    </p:spTree>
    <p:extLst>
      <p:ext uri="{BB962C8B-B14F-4D97-AF65-F5344CB8AC3E}">
        <p14:creationId xmlns:p14="http://schemas.microsoft.com/office/powerpoint/2010/main" val="378289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15</a:t>
            </a:fld>
            <a:endParaRPr lang="en-US"/>
          </a:p>
        </p:txBody>
      </p:sp>
      <p:sp>
        <p:nvSpPr>
          <p:cNvPr id="7" name="TextBox 6">
            <a:extLst>
              <a:ext uri="{FF2B5EF4-FFF2-40B4-BE49-F238E27FC236}">
                <a16:creationId xmlns:a16="http://schemas.microsoft.com/office/drawing/2014/main" id="{896ADF5C-33D4-4418-8073-9E5E433C0AF1}"/>
              </a:ext>
            </a:extLst>
          </p:cNvPr>
          <p:cNvSpPr txBox="1"/>
          <p:nvPr/>
        </p:nvSpPr>
        <p:spPr>
          <a:xfrm>
            <a:off x="1003596" y="1838503"/>
            <a:ext cx="10136641" cy="1446550"/>
          </a:xfrm>
          <a:prstGeom prst="rect">
            <a:avLst/>
          </a:prstGeom>
          <a:solidFill>
            <a:srgbClr val="FFFF61"/>
          </a:solidFill>
        </p:spPr>
        <p:txBody>
          <a:bodyPr wrap="square" rtlCol="0">
            <a:spAutoFit/>
          </a:bodyPr>
          <a:lstStyle/>
          <a:p>
            <a:pPr algn="just"/>
            <a:r>
              <a:rPr lang="en-GB" sz="2200" dirty="0">
                <a:latin typeface="Book Antiqua" panose="02040602050305030304" pitchFamily="18" charset="0"/>
              </a:rPr>
              <a:t>       A modern computer operating system usually segregates </a:t>
            </a:r>
            <a:r>
              <a:rPr lang="en-GB" sz="2200" b="1" u="sng" dirty="0">
                <a:latin typeface="Book Antiqua" panose="02040602050305030304" pitchFamily="18" charset="0"/>
              </a:rPr>
              <a:t>virtual memory </a:t>
            </a:r>
            <a:r>
              <a:rPr lang="en-GB" sz="2200" dirty="0">
                <a:latin typeface="Book Antiqua" panose="02040602050305030304" pitchFamily="18" charset="0"/>
              </a:rPr>
              <a:t>into </a:t>
            </a:r>
            <a:r>
              <a:rPr lang="en-GB" sz="2200" dirty="0">
                <a:solidFill>
                  <a:schemeClr val="accent1">
                    <a:lumMod val="75000"/>
                  </a:schemeClr>
                </a:solidFill>
                <a:latin typeface="Book Antiqua" panose="02040602050305030304" pitchFamily="18" charset="0"/>
              </a:rPr>
              <a:t>“</a:t>
            </a:r>
            <a:r>
              <a:rPr lang="en-GB" sz="2200" u="sng" dirty="0">
                <a:solidFill>
                  <a:schemeClr val="accent1">
                    <a:lumMod val="75000"/>
                  </a:schemeClr>
                </a:solidFill>
                <a:latin typeface="Book Antiqua" panose="02040602050305030304" pitchFamily="18" charset="0"/>
              </a:rPr>
              <a:t>user space” </a:t>
            </a:r>
            <a:r>
              <a:rPr lang="en-GB" sz="2200" dirty="0">
                <a:latin typeface="Book Antiqua" panose="02040602050305030304" pitchFamily="18" charset="0"/>
              </a:rPr>
              <a:t>and </a:t>
            </a:r>
            <a:r>
              <a:rPr lang="en-GB" sz="2200" dirty="0">
                <a:solidFill>
                  <a:schemeClr val="accent1">
                    <a:lumMod val="75000"/>
                  </a:schemeClr>
                </a:solidFill>
                <a:latin typeface="Book Antiqua" panose="02040602050305030304" pitchFamily="18" charset="0"/>
              </a:rPr>
              <a:t>“</a:t>
            </a:r>
            <a:r>
              <a:rPr lang="en-GB" sz="2200" u="sng" dirty="0">
                <a:solidFill>
                  <a:schemeClr val="accent1">
                    <a:lumMod val="75000"/>
                  </a:schemeClr>
                </a:solidFill>
                <a:latin typeface="Book Antiqua" panose="02040602050305030304" pitchFamily="18" charset="0"/>
              </a:rPr>
              <a:t>kernel space”</a:t>
            </a:r>
            <a:r>
              <a:rPr lang="en-GB" sz="2200" dirty="0">
                <a:latin typeface="Book Antiqua" panose="02040602050305030304" pitchFamily="18" charset="0"/>
              </a:rPr>
              <a:t>. Primarily, this separation serves to provide memory protection and hardware protection from malicious or errant software behaviour.</a:t>
            </a:r>
          </a:p>
        </p:txBody>
      </p:sp>
      <p:pic>
        <p:nvPicPr>
          <p:cNvPr id="8" name="Picture 7" descr="Icon&#10;&#10;Description automatically generated">
            <a:extLst>
              <a:ext uri="{FF2B5EF4-FFF2-40B4-BE49-F238E27FC236}">
                <a16:creationId xmlns:a16="http://schemas.microsoft.com/office/drawing/2014/main" id="{1557DA2E-99FC-4911-BB9B-CBD3B3337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98607">
            <a:off x="964878" y="1612515"/>
            <a:ext cx="543334" cy="543334"/>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3D1004B6-8FF0-41A7-AB66-5653FD64D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264" y="2820692"/>
            <a:ext cx="2433236" cy="185123"/>
          </a:xfrm>
          <a:prstGeom prst="rect">
            <a:avLst/>
          </a:prstGeom>
        </p:spPr>
      </p:pic>
      <p:sp>
        <p:nvSpPr>
          <p:cNvPr id="9" name="TextBox 8">
            <a:extLst>
              <a:ext uri="{FF2B5EF4-FFF2-40B4-BE49-F238E27FC236}">
                <a16:creationId xmlns:a16="http://schemas.microsoft.com/office/drawing/2014/main" id="{CDC8BFC5-5DC7-4CE5-B704-CEA5E9E7FDC9}"/>
              </a:ext>
            </a:extLst>
          </p:cNvPr>
          <p:cNvSpPr txBox="1"/>
          <p:nvPr/>
        </p:nvSpPr>
        <p:spPr>
          <a:xfrm>
            <a:off x="1646915" y="3604046"/>
            <a:ext cx="9308539" cy="400110"/>
          </a:xfrm>
          <a:prstGeom prst="rect">
            <a:avLst/>
          </a:prstGeom>
          <a:solidFill>
            <a:srgbClr val="00B050"/>
          </a:solidFill>
        </p:spPr>
        <p:txBody>
          <a:bodyPr wrap="square" rtlCol="0">
            <a:spAutoFit/>
          </a:bodyPr>
          <a:lstStyle/>
          <a:p>
            <a:r>
              <a:rPr lang="en-GB" sz="2000" dirty="0">
                <a:latin typeface="Book Antiqua" panose="02040602050305030304" pitchFamily="18" charset="0"/>
              </a:rPr>
              <a:t>  * Memory protection means control the memory access right on the computer.</a:t>
            </a:r>
          </a:p>
        </p:txBody>
      </p:sp>
      <p:sp>
        <p:nvSpPr>
          <p:cNvPr id="12" name="TextBox 11">
            <a:extLst>
              <a:ext uri="{FF2B5EF4-FFF2-40B4-BE49-F238E27FC236}">
                <a16:creationId xmlns:a16="http://schemas.microsoft.com/office/drawing/2014/main" id="{806D46A7-A070-409F-8D00-7063B3D568A2}"/>
              </a:ext>
            </a:extLst>
          </p:cNvPr>
          <p:cNvSpPr txBox="1"/>
          <p:nvPr/>
        </p:nvSpPr>
        <p:spPr>
          <a:xfrm>
            <a:off x="1097796" y="4691600"/>
            <a:ext cx="9996408" cy="1200329"/>
          </a:xfrm>
          <a:prstGeom prst="rect">
            <a:avLst/>
          </a:prstGeom>
          <a:noFill/>
          <a:ln>
            <a:solidFill>
              <a:schemeClr val="accent6">
                <a:lumMod val="75000"/>
              </a:schemeClr>
            </a:solidFill>
          </a:ln>
        </p:spPr>
        <p:txBody>
          <a:bodyPr wrap="square" rtlCol="0">
            <a:spAutoFit/>
          </a:bodyPr>
          <a:lstStyle/>
          <a:p>
            <a:pPr algn="just"/>
            <a:r>
              <a:rPr lang="en-GB" sz="2400" dirty="0">
                <a:latin typeface="Book Antiqua" panose="02040602050305030304" pitchFamily="18" charset="0"/>
              </a:rPr>
              <a:t>An operating system executes a variety of programs:</a:t>
            </a:r>
          </a:p>
          <a:p>
            <a:pPr marL="342900" indent="-342900" algn="just">
              <a:buFont typeface="Wingdings" panose="05000000000000000000" pitchFamily="2" charset="2"/>
              <a:buChar char="q"/>
            </a:pPr>
            <a:r>
              <a:rPr lang="en-GB" sz="2400" dirty="0">
                <a:latin typeface="Book Antiqua" panose="02040602050305030304" pitchFamily="18" charset="0"/>
              </a:rPr>
              <a:t>Batch system – jobs </a:t>
            </a:r>
            <a:r>
              <a:rPr lang="en-GB" sz="2400" u="sng" dirty="0">
                <a:latin typeface="Book Antiqua" panose="02040602050305030304" pitchFamily="18" charset="0"/>
              </a:rPr>
              <a:t>(Kernel space).</a:t>
            </a:r>
          </a:p>
          <a:p>
            <a:pPr marL="342900" indent="-342900" algn="just">
              <a:buFont typeface="Wingdings" panose="05000000000000000000" pitchFamily="2" charset="2"/>
              <a:buChar char="q"/>
            </a:pPr>
            <a:r>
              <a:rPr lang="en-GB" sz="2400" dirty="0">
                <a:latin typeface="Book Antiqua" panose="02040602050305030304" pitchFamily="18" charset="0"/>
              </a:rPr>
              <a:t>Time-shared systems – user programs or tasks </a:t>
            </a:r>
            <a:r>
              <a:rPr lang="en-GB" sz="2400" u="sng" dirty="0">
                <a:latin typeface="Book Antiqua" panose="02040602050305030304" pitchFamily="18" charset="0"/>
              </a:rPr>
              <a:t>(User space).</a:t>
            </a:r>
          </a:p>
        </p:txBody>
      </p:sp>
      <p:sp>
        <p:nvSpPr>
          <p:cNvPr id="13" name="Rectangle: Rounded Corners 12">
            <a:extLst>
              <a:ext uri="{FF2B5EF4-FFF2-40B4-BE49-F238E27FC236}">
                <a16:creationId xmlns:a16="http://schemas.microsoft.com/office/drawing/2014/main" id="{465EE91D-0B74-4632-ACFF-C3176E326A21}"/>
              </a:ext>
            </a:extLst>
          </p:cNvPr>
          <p:cNvSpPr/>
          <p:nvPr/>
        </p:nvSpPr>
        <p:spPr>
          <a:xfrm>
            <a:off x="1097796" y="4331313"/>
            <a:ext cx="3456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*On the Operating System:-</a:t>
            </a:r>
          </a:p>
        </p:txBody>
      </p:sp>
      <p:pic>
        <p:nvPicPr>
          <p:cNvPr id="14" name="Picture 13" descr="Shape&#10;&#10;Description automatically generated with medium confidence">
            <a:extLst>
              <a:ext uri="{FF2B5EF4-FFF2-40B4-BE49-F238E27FC236}">
                <a16:creationId xmlns:a16="http://schemas.microsoft.com/office/drawing/2014/main" id="{28146AD0-E209-4F36-947E-64F9D8180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347" y="2847910"/>
            <a:ext cx="2656589" cy="202116"/>
          </a:xfrm>
          <a:prstGeom prst="rect">
            <a:avLst/>
          </a:prstGeom>
        </p:spPr>
      </p:pic>
      <p:pic>
        <p:nvPicPr>
          <p:cNvPr id="11" name="Picture 10" descr="Icon&#10;&#10;Description automatically generated">
            <a:extLst>
              <a:ext uri="{FF2B5EF4-FFF2-40B4-BE49-F238E27FC236}">
                <a16:creationId xmlns:a16="http://schemas.microsoft.com/office/drawing/2014/main" id="{251BE580-020E-41D1-B7CC-74197F17C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63185">
            <a:off x="1276058" y="3365533"/>
            <a:ext cx="665951" cy="665951"/>
          </a:xfrm>
          <a:prstGeom prst="rect">
            <a:avLst/>
          </a:prstGeom>
        </p:spPr>
      </p:pic>
    </p:spTree>
    <p:extLst>
      <p:ext uri="{BB962C8B-B14F-4D97-AF65-F5344CB8AC3E}">
        <p14:creationId xmlns:p14="http://schemas.microsoft.com/office/powerpoint/2010/main" val="104958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16</a:t>
            </a:fld>
            <a:endParaRPr lang="en-US"/>
          </a:p>
        </p:txBody>
      </p:sp>
      <p:sp>
        <p:nvSpPr>
          <p:cNvPr id="16" name="TextBox 15">
            <a:extLst>
              <a:ext uri="{FF2B5EF4-FFF2-40B4-BE49-F238E27FC236}">
                <a16:creationId xmlns:a16="http://schemas.microsoft.com/office/drawing/2014/main" id="{C58F290D-4088-4AB0-B972-C42613E6CE5F}"/>
              </a:ext>
            </a:extLst>
          </p:cNvPr>
          <p:cNvSpPr txBox="1"/>
          <p:nvPr/>
        </p:nvSpPr>
        <p:spPr>
          <a:xfrm>
            <a:off x="991892" y="2044419"/>
            <a:ext cx="10208216" cy="430887"/>
          </a:xfrm>
          <a:prstGeom prst="rect">
            <a:avLst/>
          </a:prstGeom>
          <a:solidFill>
            <a:schemeClr val="accent1">
              <a:lumMod val="40000"/>
              <a:lumOff val="60000"/>
            </a:schemeClr>
          </a:solidFill>
        </p:spPr>
        <p:txBody>
          <a:bodyPr wrap="square" rtlCol="0">
            <a:spAutoFit/>
          </a:bodyPr>
          <a:lstStyle/>
          <a:p>
            <a:pPr algn="just"/>
            <a:r>
              <a:rPr lang="en-GB" sz="2200" dirty="0">
                <a:latin typeface="Book Antiqua" panose="02040602050305030304" pitchFamily="18" charset="0"/>
              </a:rPr>
              <a:t>A program in execution; process execution must progress in sequential fashion.</a:t>
            </a:r>
          </a:p>
        </p:txBody>
      </p:sp>
      <p:sp>
        <p:nvSpPr>
          <p:cNvPr id="17" name="Rectangle: Rounded Corners 16">
            <a:extLst>
              <a:ext uri="{FF2B5EF4-FFF2-40B4-BE49-F238E27FC236}">
                <a16:creationId xmlns:a16="http://schemas.microsoft.com/office/drawing/2014/main" id="{07E5AB87-DB33-4FE5-B7A2-34A15056317A}"/>
              </a:ext>
            </a:extLst>
          </p:cNvPr>
          <p:cNvSpPr/>
          <p:nvPr/>
        </p:nvSpPr>
        <p:spPr>
          <a:xfrm>
            <a:off x="991892" y="1650614"/>
            <a:ext cx="1348352" cy="393805"/>
          </a:xfrm>
          <a:prstGeom prst="roundRect">
            <a:avLst/>
          </a:prstGeom>
          <a:solidFill>
            <a:srgbClr val="4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*Process</a:t>
            </a:r>
          </a:p>
        </p:txBody>
      </p:sp>
      <p:sp>
        <p:nvSpPr>
          <p:cNvPr id="18" name="TextBox 17">
            <a:extLst>
              <a:ext uri="{FF2B5EF4-FFF2-40B4-BE49-F238E27FC236}">
                <a16:creationId xmlns:a16="http://schemas.microsoft.com/office/drawing/2014/main" id="{FB81F013-4FF7-46D5-917F-54D9284534CC}"/>
              </a:ext>
            </a:extLst>
          </p:cNvPr>
          <p:cNvSpPr txBox="1"/>
          <p:nvPr/>
        </p:nvSpPr>
        <p:spPr>
          <a:xfrm>
            <a:off x="1004810" y="3142216"/>
            <a:ext cx="10208216" cy="2123658"/>
          </a:xfrm>
          <a:prstGeom prst="rect">
            <a:avLst/>
          </a:prstGeom>
          <a:solidFill>
            <a:srgbClr val="CCCC00"/>
          </a:solidFill>
        </p:spPr>
        <p:txBody>
          <a:bodyPr wrap="square" rtlCol="0">
            <a:spAutoFit/>
          </a:bodyPr>
          <a:lstStyle/>
          <a:p>
            <a:pPr marL="342900" indent="-342900" algn="just">
              <a:buFont typeface="Wingdings" panose="05000000000000000000" pitchFamily="2" charset="2"/>
              <a:buChar char="q"/>
            </a:pPr>
            <a:r>
              <a:rPr lang="en-GB" sz="2200" dirty="0">
                <a:latin typeface="Book Antiqua" panose="02040602050305030304" pitchFamily="18" charset="0"/>
              </a:rPr>
              <a:t>Program is passive entity stored on disk (executable file), process is active. </a:t>
            </a:r>
          </a:p>
          <a:p>
            <a:pPr marL="342900" indent="-342900" algn="just">
              <a:buFont typeface="Wingdings" panose="05000000000000000000" pitchFamily="2" charset="2"/>
              <a:buChar char="q"/>
            </a:pPr>
            <a:r>
              <a:rPr lang="en-GB" sz="2200" dirty="0">
                <a:latin typeface="Book Antiqua" panose="02040602050305030304" pitchFamily="18" charset="0"/>
              </a:rPr>
              <a:t>Program becomes process when executable file loaded into memory.</a:t>
            </a:r>
          </a:p>
          <a:p>
            <a:pPr marL="342900" indent="-342900" algn="just">
              <a:buFont typeface="Wingdings" panose="05000000000000000000" pitchFamily="2" charset="2"/>
              <a:buChar char="q"/>
            </a:pPr>
            <a:r>
              <a:rPr lang="en-GB" sz="2200" dirty="0">
                <a:latin typeface="Book Antiqua" panose="02040602050305030304" pitchFamily="18" charset="0"/>
              </a:rPr>
              <a:t>Execution of program started via GUI mouse clicks, command line entry of its name, etc</a:t>
            </a:r>
          </a:p>
          <a:p>
            <a:pPr marL="342900" indent="-342900" algn="just">
              <a:buFont typeface="Wingdings" panose="05000000000000000000" pitchFamily="2" charset="2"/>
              <a:buChar char="q"/>
            </a:pPr>
            <a:r>
              <a:rPr lang="en-GB" sz="2200" dirty="0">
                <a:latin typeface="Book Antiqua" panose="02040602050305030304" pitchFamily="18" charset="0"/>
              </a:rPr>
              <a:t>One program can be several processes</a:t>
            </a:r>
          </a:p>
          <a:p>
            <a:pPr marL="342900" indent="-342900" algn="just">
              <a:buFont typeface="Wingdings" panose="05000000000000000000" pitchFamily="2" charset="2"/>
              <a:buChar char="q"/>
            </a:pPr>
            <a:r>
              <a:rPr lang="en-GB" sz="2200" dirty="0">
                <a:latin typeface="Book Antiqua" panose="02040602050305030304" pitchFamily="18" charset="0"/>
              </a:rPr>
              <a:t>Consider multiple users executing the same program</a:t>
            </a:r>
          </a:p>
        </p:txBody>
      </p:sp>
      <p:sp>
        <p:nvSpPr>
          <p:cNvPr id="19" name="Rectangle: Rounded Corners 18">
            <a:extLst>
              <a:ext uri="{FF2B5EF4-FFF2-40B4-BE49-F238E27FC236}">
                <a16:creationId xmlns:a16="http://schemas.microsoft.com/office/drawing/2014/main" id="{3F206047-33CA-4C42-BE81-0310D172226B}"/>
              </a:ext>
            </a:extLst>
          </p:cNvPr>
          <p:cNvSpPr/>
          <p:nvPr/>
        </p:nvSpPr>
        <p:spPr>
          <a:xfrm>
            <a:off x="1004810" y="2748411"/>
            <a:ext cx="2110349" cy="393805"/>
          </a:xfrm>
          <a:prstGeom prst="roundRect">
            <a:avLst/>
          </a:prstGeom>
          <a:solidFill>
            <a:srgbClr val="CD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*Characteristics</a:t>
            </a:r>
          </a:p>
        </p:txBody>
      </p:sp>
      <p:sp>
        <p:nvSpPr>
          <p:cNvPr id="20" name="TextBox 19">
            <a:extLst>
              <a:ext uri="{FF2B5EF4-FFF2-40B4-BE49-F238E27FC236}">
                <a16:creationId xmlns:a16="http://schemas.microsoft.com/office/drawing/2014/main" id="{AA19AED3-9D87-491B-A554-BAAAD5840081}"/>
              </a:ext>
            </a:extLst>
          </p:cNvPr>
          <p:cNvSpPr txBox="1"/>
          <p:nvPr/>
        </p:nvSpPr>
        <p:spPr>
          <a:xfrm>
            <a:off x="1452966" y="5595310"/>
            <a:ext cx="9286068" cy="461665"/>
          </a:xfrm>
          <a:prstGeom prst="rect">
            <a:avLst/>
          </a:prstGeom>
          <a:solidFill>
            <a:schemeClr val="accent6">
              <a:lumMod val="50000"/>
            </a:schemeClr>
          </a:solidFill>
        </p:spPr>
        <p:txBody>
          <a:bodyPr wrap="square" rtlCol="0">
            <a:spAutoFit/>
          </a:bodyPr>
          <a:lstStyle/>
          <a:p>
            <a:pPr algn="just"/>
            <a:r>
              <a:rPr lang="en-GB" sz="2400" b="1" dirty="0">
                <a:solidFill>
                  <a:schemeClr val="bg1"/>
                </a:solidFill>
                <a:latin typeface="Book Antiqua" panose="02040602050305030304" pitchFamily="18" charset="0"/>
              </a:rPr>
              <a:t>    Q: What is the difference between “Program” and “Process”?</a:t>
            </a:r>
          </a:p>
        </p:txBody>
      </p:sp>
      <p:pic>
        <p:nvPicPr>
          <p:cNvPr id="5" name="Picture 4" descr="Icon&#10;&#10;Description automatically generated">
            <a:extLst>
              <a:ext uri="{FF2B5EF4-FFF2-40B4-BE49-F238E27FC236}">
                <a16:creationId xmlns:a16="http://schemas.microsoft.com/office/drawing/2014/main" id="{B8315934-1845-4212-8F96-D4D4E7643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75188">
            <a:off x="1077105" y="5273422"/>
            <a:ext cx="751722" cy="751722"/>
          </a:xfrm>
          <a:prstGeom prst="rect">
            <a:avLst/>
          </a:prstGeom>
        </p:spPr>
      </p:pic>
    </p:spTree>
    <p:extLst>
      <p:ext uri="{BB962C8B-B14F-4D97-AF65-F5344CB8AC3E}">
        <p14:creationId xmlns:p14="http://schemas.microsoft.com/office/powerpoint/2010/main" val="126417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17</a:t>
            </a:fld>
            <a:endParaRPr lang="en-US"/>
          </a:p>
        </p:txBody>
      </p:sp>
      <p:sp>
        <p:nvSpPr>
          <p:cNvPr id="8" name="Flowchart: Delay 7">
            <a:extLst>
              <a:ext uri="{FF2B5EF4-FFF2-40B4-BE49-F238E27FC236}">
                <a16:creationId xmlns:a16="http://schemas.microsoft.com/office/drawing/2014/main" id="{7CEE6E20-9730-4776-B1C0-4FFC5CC8A4BE}"/>
              </a:ext>
            </a:extLst>
          </p:cNvPr>
          <p:cNvSpPr/>
          <p:nvPr/>
        </p:nvSpPr>
        <p:spPr>
          <a:xfrm rot="5400000">
            <a:off x="1115880" y="3006670"/>
            <a:ext cx="1332854" cy="1239864"/>
          </a:xfrm>
          <a:prstGeom prst="flowChartDelay">
            <a:avLst/>
          </a:prstGeom>
          <a:solidFill>
            <a:srgbClr val="C3D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EB8313A-08CE-4A74-A54E-57001EA1E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328" y="4058439"/>
            <a:ext cx="585353" cy="160099"/>
          </a:xfrm>
          <a:prstGeom prst="rect">
            <a:avLst/>
          </a:prstGeom>
        </p:spPr>
      </p:pic>
      <p:sp>
        <p:nvSpPr>
          <p:cNvPr id="24" name="Oval 23">
            <a:extLst>
              <a:ext uri="{FF2B5EF4-FFF2-40B4-BE49-F238E27FC236}">
                <a16:creationId xmlns:a16="http://schemas.microsoft.com/office/drawing/2014/main" id="{F0A21916-FAC4-48DA-A9AD-1BB3F7455402}"/>
              </a:ext>
            </a:extLst>
          </p:cNvPr>
          <p:cNvSpPr/>
          <p:nvPr/>
        </p:nvSpPr>
        <p:spPr>
          <a:xfrm>
            <a:off x="1638307" y="3334703"/>
            <a:ext cx="288000" cy="288000"/>
          </a:xfrm>
          <a:prstGeom prst="ellipse">
            <a:avLst/>
          </a:prstGeom>
          <a:solidFill>
            <a:srgbClr val="D31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85FC5CAA-2D55-4C67-84AB-76144B4790D1}"/>
              </a:ext>
            </a:extLst>
          </p:cNvPr>
          <p:cNvSpPr txBox="1"/>
          <p:nvPr/>
        </p:nvSpPr>
        <p:spPr>
          <a:xfrm>
            <a:off x="1380550" y="2928486"/>
            <a:ext cx="836908" cy="369332"/>
          </a:xfrm>
          <a:prstGeom prst="rect">
            <a:avLst/>
          </a:prstGeom>
          <a:noFill/>
        </p:spPr>
        <p:txBody>
          <a:bodyPr wrap="square" rtlCol="0">
            <a:spAutoFit/>
          </a:bodyPr>
          <a:lstStyle/>
          <a:p>
            <a:pPr algn="ctr"/>
            <a:r>
              <a:rPr lang="en-GB" b="1" dirty="0">
                <a:solidFill>
                  <a:schemeClr val="accent6">
                    <a:lumMod val="50000"/>
                  </a:schemeClr>
                </a:solidFill>
                <a:latin typeface="Book Antiqua" panose="02040602050305030304" pitchFamily="18" charset="0"/>
              </a:rPr>
              <a:t>OS.</a:t>
            </a:r>
          </a:p>
        </p:txBody>
      </p:sp>
      <p:sp>
        <p:nvSpPr>
          <p:cNvPr id="25" name="Rectangle 24">
            <a:extLst>
              <a:ext uri="{FF2B5EF4-FFF2-40B4-BE49-F238E27FC236}">
                <a16:creationId xmlns:a16="http://schemas.microsoft.com/office/drawing/2014/main" id="{A589B539-6C11-4911-9C87-41E6F93B97D1}"/>
              </a:ext>
            </a:extLst>
          </p:cNvPr>
          <p:cNvSpPr/>
          <p:nvPr/>
        </p:nvSpPr>
        <p:spPr>
          <a:xfrm>
            <a:off x="5636601" y="1730014"/>
            <a:ext cx="1487837" cy="3766088"/>
          </a:xfrm>
          <a:prstGeom prst="rect">
            <a:avLst/>
          </a:prstGeom>
          <a:noFill/>
          <a:ln w="25400">
            <a:solidFill>
              <a:srgbClr val="CD3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hought Bubble: Cloud 25">
            <a:extLst>
              <a:ext uri="{FF2B5EF4-FFF2-40B4-BE49-F238E27FC236}">
                <a16:creationId xmlns:a16="http://schemas.microsoft.com/office/drawing/2014/main" id="{FFC2CD5C-8512-4A71-B79D-6A539906F145}"/>
              </a:ext>
            </a:extLst>
          </p:cNvPr>
          <p:cNvSpPr/>
          <p:nvPr/>
        </p:nvSpPr>
        <p:spPr>
          <a:xfrm>
            <a:off x="2704211" y="1876573"/>
            <a:ext cx="1991777" cy="897621"/>
          </a:xfrm>
          <a:prstGeom prst="cloudCallout">
            <a:avLst/>
          </a:prstGeom>
          <a:solidFill>
            <a:srgbClr val="FFFF6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Bootstrap loader</a:t>
            </a:r>
          </a:p>
        </p:txBody>
      </p:sp>
      <p:cxnSp>
        <p:nvCxnSpPr>
          <p:cNvPr id="28" name="Connector: Curved 27">
            <a:extLst>
              <a:ext uri="{FF2B5EF4-FFF2-40B4-BE49-F238E27FC236}">
                <a16:creationId xmlns:a16="http://schemas.microsoft.com/office/drawing/2014/main" id="{E37AD97B-0CEC-48D4-A677-2A7BACFBA3D4}"/>
              </a:ext>
            </a:extLst>
          </p:cNvPr>
          <p:cNvCxnSpPr>
            <a:cxnSpLocks/>
            <a:endCxn id="26" idx="0"/>
          </p:cNvCxnSpPr>
          <p:nvPr/>
        </p:nvCxnSpPr>
        <p:spPr>
          <a:xfrm flipV="1">
            <a:off x="1799005" y="2325384"/>
            <a:ext cx="911384" cy="603103"/>
          </a:xfrm>
          <a:prstGeom prst="curvedConnector3">
            <a:avLst>
              <a:gd name="adj1" fmla="val 50000"/>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89D230C4-B0AE-4488-9B79-3953ABDDD151}"/>
              </a:ext>
            </a:extLst>
          </p:cNvPr>
          <p:cNvCxnSpPr>
            <a:cxnSpLocks/>
            <a:stCxn id="26" idx="2"/>
          </p:cNvCxnSpPr>
          <p:nvPr/>
        </p:nvCxnSpPr>
        <p:spPr>
          <a:xfrm flipV="1">
            <a:off x="4694328" y="1876573"/>
            <a:ext cx="942273" cy="448811"/>
          </a:xfrm>
          <a:prstGeom prst="curvedConnector3">
            <a:avLst>
              <a:gd name="adj1" fmla="val 50000"/>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C4EE6A6-C07A-4D4E-9A46-62D00382638F}"/>
              </a:ext>
            </a:extLst>
          </p:cNvPr>
          <p:cNvSpPr txBox="1"/>
          <p:nvPr/>
        </p:nvSpPr>
        <p:spPr>
          <a:xfrm>
            <a:off x="5782420" y="1758172"/>
            <a:ext cx="1196198" cy="369332"/>
          </a:xfrm>
          <a:prstGeom prst="rect">
            <a:avLst/>
          </a:prstGeom>
          <a:noFill/>
        </p:spPr>
        <p:txBody>
          <a:bodyPr wrap="square" rtlCol="0">
            <a:spAutoFit/>
          </a:bodyPr>
          <a:lstStyle/>
          <a:p>
            <a:pPr algn="ctr"/>
            <a:r>
              <a:rPr lang="en-GB" b="1" dirty="0">
                <a:latin typeface="Book Antiqua" panose="02040602050305030304" pitchFamily="18" charset="0"/>
              </a:rPr>
              <a:t>OS</a:t>
            </a:r>
          </a:p>
        </p:txBody>
      </p:sp>
      <p:sp>
        <p:nvSpPr>
          <p:cNvPr id="36" name="TextBox 35">
            <a:extLst>
              <a:ext uri="{FF2B5EF4-FFF2-40B4-BE49-F238E27FC236}">
                <a16:creationId xmlns:a16="http://schemas.microsoft.com/office/drawing/2014/main" id="{6EDCF99D-DF3C-4B85-9FF4-39503F3C24FB}"/>
              </a:ext>
            </a:extLst>
          </p:cNvPr>
          <p:cNvSpPr txBox="1"/>
          <p:nvPr/>
        </p:nvSpPr>
        <p:spPr>
          <a:xfrm>
            <a:off x="5782420" y="2155662"/>
            <a:ext cx="1196198" cy="369332"/>
          </a:xfrm>
          <a:prstGeom prst="rect">
            <a:avLst/>
          </a:prstGeom>
          <a:noFill/>
        </p:spPr>
        <p:txBody>
          <a:bodyPr wrap="square" rtlCol="0">
            <a:spAutoFit/>
          </a:bodyPr>
          <a:lstStyle/>
          <a:p>
            <a:pPr algn="ctr"/>
            <a:r>
              <a:rPr lang="en-GB" b="1" dirty="0">
                <a:solidFill>
                  <a:srgbClr val="CD3301"/>
                </a:solidFill>
                <a:latin typeface="Book Antiqua" panose="02040602050305030304" pitchFamily="18" charset="0"/>
              </a:rPr>
              <a:t>Kernel</a:t>
            </a:r>
          </a:p>
        </p:txBody>
      </p:sp>
      <p:cxnSp>
        <p:nvCxnSpPr>
          <p:cNvPr id="38" name="Straight Connector 37">
            <a:extLst>
              <a:ext uri="{FF2B5EF4-FFF2-40B4-BE49-F238E27FC236}">
                <a16:creationId xmlns:a16="http://schemas.microsoft.com/office/drawing/2014/main" id="{665585EE-892C-4A24-B4EE-73E9A0F68DE7}"/>
              </a:ext>
            </a:extLst>
          </p:cNvPr>
          <p:cNvCxnSpPr>
            <a:cxnSpLocks/>
          </p:cNvCxnSpPr>
          <p:nvPr/>
        </p:nvCxnSpPr>
        <p:spPr>
          <a:xfrm flipH="1">
            <a:off x="5636601" y="2960175"/>
            <a:ext cx="1487837" cy="0"/>
          </a:xfrm>
          <a:prstGeom prst="line">
            <a:avLst/>
          </a:prstGeom>
          <a:ln w="34925">
            <a:solidFill>
              <a:srgbClr val="CD330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DF2D2B-3744-4FD9-8495-E3D6B8FB19D0}"/>
              </a:ext>
            </a:extLst>
          </p:cNvPr>
          <p:cNvCxnSpPr>
            <a:cxnSpLocks/>
          </p:cNvCxnSpPr>
          <p:nvPr/>
        </p:nvCxnSpPr>
        <p:spPr>
          <a:xfrm flipH="1">
            <a:off x="5636600" y="3381197"/>
            <a:ext cx="1487837" cy="0"/>
          </a:xfrm>
          <a:prstGeom prst="line">
            <a:avLst/>
          </a:prstGeom>
          <a:ln w="34925">
            <a:solidFill>
              <a:srgbClr val="CD330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FF13691-1FE6-4B4B-A349-021B86F18152}"/>
              </a:ext>
            </a:extLst>
          </p:cNvPr>
          <p:cNvCxnSpPr>
            <a:cxnSpLocks/>
          </p:cNvCxnSpPr>
          <p:nvPr/>
        </p:nvCxnSpPr>
        <p:spPr>
          <a:xfrm flipH="1">
            <a:off x="5636600" y="3803948"/>
            <a:ext cx="1487837" cy="0"/>
          </a:xfrm>
          <a:prstGeom prst="line">
            <a:avLst/>
          </a:prstGeom>
          <a:ln w="34925">
            <a:solidFill>
              <a:srgbClr val="CD330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213AD7-A3C4-4B6C-93A7-A84696881D37}"/>
              </a:ext>
            </a:extLst>
          </p:cNvPr>
          <p:cNvCxnSpPr>
            <a:cxnSpLocks/>
          </p:cNvCxnSpPr>
          <p:nvPr/>
        </p:nvCxnSpPr>
        <p:spPr>
          <a:xfrm flipH="1">
            <a:off x="5636599" y="4218538"/>
            <a:ext cx="1487837" cy="0"/>
          </a:xfrm>
          <a:prstGeom prst="line">
            <a:avLst/>
          </a:prstGeom>
          <a:ln w="34925">
            <a:solidFill>
              <a:srgbClr val="CD330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E9AA00-4D2E-4749-8564-2A171596EB67}"/>
              </a:ext>
            </a:extLst>
          </p:cNvPr>
          <p:cNvSpPr txBox="1"/>
          <p:nvPr/>
        </p:nvSpPr>
        <p:spPr>
          <a:xfrm>
            <a:off x="5782418" y="2979109"/>
            <a:ext cx="1196198" cy="369332"/>
          </a:xfrm>
          <a:prstGeom prst="rect">
            <a:avLst/>
          </a:prstGeom>
          <a:noFill/>
        </p:spPr>
        <p:txBody>
          <a:bodyPr wrap="square" rtlCol="0">
            <a:spAutoFit/>
          </a:bodyPr>
          <a:lstStyle/>
          <a:p>
            <a:pPr algn="ctr"/>
            <a:r>
              <a:rPr lang="en-GB" b="1" dirty="0">
                <a:latin typeface="Book Antiqua" panose="02040602050305030304" pitchFamily="18" charset="0"/>
              </a:rPr>
              <a:t>P</a:t>
            </a:r>
            <a:r>
              <a:rPr lang="en-GB" b="1" baseline="-25000" dirty="0">
                <a:latin typeface="Book Antiqua" panose="02040602050305030304" pitchFamily="18" charset="0"/>
              </a:rPr>
              <a:t>0</a:t>
            </a:r>
          </a:p>
        </p:txBody>
      </p:sp>
      <p:sp>
        <p:nvSpPr>
          <p:cNvPr id="43" name="TextBox 42">
            <a:extLst>
              <a:ext uri="{FF2B5EF4-FFF2-40B4-BE49-F238E27FC236}">
                <a16:creationId xmlns:a16="http://schemas.microsoft.com/office/drawing/2014/main" id="{208C0EA2-F544-4765-92FA-F379343A6F76}"/>
              </a:ext>
            </a:extLst>
          </p:cNvPr>
          <p:cNvSpPr txBox="1"/>
          <p:nvPr/>
        </p:nvSpPr>
        <p:spPr>
          <a:xfrm>
            <a:off x="5842931" y="3396141"/>
            <a:ext cx="1196198" cy="369332"/>
          </a:xfrm>
          <a:prstGeom prst="rect">
            <a:avLst/>
          </a:prstGeom>
          <a:noFill/>
        </p:spPr>
        <p:txBody>
          <a:bodyPr wrap="square" rtlCol="0">
            <a:spAutoFit/>
          </a:bodyPr>
          <a:lstStyle/>
          <a:p>
            <a:pPr algn="ctr"/>
            <a:r>
              <a:rPr lang="en-GB" b="1" dirty="0">
                <a:latin typeface="Book Antiqua" panose="02040602050305030304" pitchFamily="18" charset="0"/>
              </a:rPr>
              <a:t>P</a:t>
            </a:r>
            <a:r>
              <a:rPr lang="en-GB" b="1" baseline="-25000" dirty="0">
                <a:latin typeface="Book Antiqua" panose="02040602050305030304" pitchFamily="18" charset="0"/>
              </a:rPr>
              <a:t>1</a:t>
            </a:r>
          </a:p>
        </p:txBody>
      </p:sp>
      <p:sp>
        <p:nvSpPr>
          <p:cNvPr id="44" name="TextBox 43">
            <a:extLst>
              <a:ext uri="{FF2B5EF4-FFF2-40B4-BE49-F238E27FC236}">
                <a16:creationId xmlns:a16="http://schemas.microsoft.com/office/drawing/2014/main" id="{83F50EE6-724E-4020-AD50-E898C7AC88F1}"/>
              </a:ext>
            </a:extLst>
          </p:cNvPr>
          <p:cNvSpPr txBox="1"/>
          <p:nvPr/>
        </p:nvSpPr>
        <p:spPr>
          <a:xfrm>
            <a:off x="5821382" y="3811412"/>
            <a:ext cx="1196198" cy="369332"/>
          </a:xfrm>
          <a:prstGeom prst="rect">
            <a:avLst/>
          </a:prstGeom>
          <a:noFill/>
        </p:spPr>
        <p:txBody>
          <a:bodyPr wrap="square" rtlCol="0">
            <a:spAutoFit/>
          </a:bodyPr>
          <a:lstStyle/>
          <a:p>
            <a:pPr algn="ctr"/>
            <a:r>
              <a:rPr lang="en-GB" b="1" dirty="0">
                <a:latin typeface="Book Antiqua" panose="02040602050305030304" pitchFamily="18" charset="0"/>
              </a:rPr>
              <a:t>P</a:t>
            </a:r>
            <a:r>
              <a:rPr lang="en-GB" b="1" baseline="-25000" dirty="0">
                <a:latin typeface="Book Antiqua" panose="02040602050305030304" pitchFamily="18" charset="0"/>
              </a:rPr>
              <a:t>2</a:t>
            </a:r>
          </a:p>
        </p:txBody>
      </p:sp>
      <p:sp>
        <p:nvSpPr>
          <p:cNvPr id="45" name="TextBox 44">
            <a:extLst>
              <a:ext uri="{FF2B5EF4-FFF2-40B4-BE49-F238E27FC236}">
                <a16:creationId xmlns:a16="http://schemas.microsoft.com/office/drawing/2014/main" id="{5264ED1E-C022-48FB-8A74-C7D71EE0F52E}"/>
              </a:ext>
            </a:extLst>
          </p:cNvPr>
          <p:cNvSpPr txBox="1"/>
          <p:nvPr/>
        </p:nvSpPr>
        <p:spPr>
          <a:xfrm>
            <a:off x="5782418" y="4242217"/>
            <a:ext cx="1196198" cy="369332"/>
          </a:xfrm>
          <a:prstGeom prst="rect">
            <a:avLst/>
          </a:prstGeom>
          <a:noFill/>
        </p:spPr>
        <p:txBody>
          <a:bodyPr wrap="square" rtlCol="0">
            <a:spAutoFit/>
          </a:bodyPr>
          <a:lstStyle/>
          <a:p>
            <a:pPr algn="ctr"/>
            <a:r>
              <a:rPr lang="en-GB" b="1" dirty="0">
                <a:latin typeface="Book Antiqua" panose="02040602050305030304" pitchFamily="18" charset="0"/>
              </a:rPr>
              <a:t>…..</a:t>
            </a:r>
            <a:endParaRPr lang="en-GB" b="1" baseline="-25000" dirty="0">
              <a:latin typeface="Book Antiqua" panose="02040602050305030304" pitchFamily="18" charset="0"/>
            </a:endParaRPr>
          </a:p>
        </p:txBody>
      </p:sp>
      <p:cxnSp>
        <p:nvCxnSpPr>
          <p:cNvPr id="46" name="Straight Connector 45">
            <a:extLst>
              <a:ext uri="{FF2B5EF4-FFF2-40B4-BE49-F238E27FC236}">
                <a16:creationId xmlns:a16="http://schemas.microsoft.com/office/drawing/2014/main" id="{4AFFB2B3-A82F-443F-AE40-3A258CAA2394}"/>
              </a:ext>
            </a:extLst>
          </p:cNvPr>
          <p:cNvCxnSpPr>
            <a:cxnSpLocks/>
          </p:cNvCxnSpPr>
          <p:nvPr/>
        </p:nvCxnSpPr>
        <p:spPr>
          <a:xfrm flipH="1">
            <a:off x="5636598" y="4642963"/>
            <a:ext cx="1487837" cy="0"/>
          </a:xfrm>
          <a:prstGeom prst="line">
            <a:avLst/>
          </a:prstGeom>
          <a:ln w="34925">
            <a:solidFill>
              <a:srgbClr val="CD330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F2F65E-E7F1-4965-9396-BADCC6661E57}"/>
              </a:ext>
            </a:extLst>
          </p:cNvPr>
          <p:cNvSpPr txBox="1"/>
          <p:nvPr/>
        </p:nvSpPr>
        <p:spPr>
          <a:xfrm>
            <a:off x="5842931" y="4797187"/>
            <a:ext cx="1196198" cy="369332"/>
          </a:xfrm>
          <a:prstGeom prst="rect">
            <a:avLst/>
          </a:prstGeom>
          <a:noFill/>
        </p:spPr>
        <p:txBody>
          <a:bodyPr wrap="square" rtlCol="0">
            <a:spAutoFit/>
          </a:bodyPr>
          <a:lstStyle/>
          <a:p>
            <a:pPr algn="ctr"/>
            <a:r>
              <a:rPr lang="en-GB" b="1" dirty="0" err="1">
                <a:latin typeface="Book Antiqua" panose="02040602050305030304" pitchFamily="18" charset="0"/>
              </a:rPr>
              <a:t>P</a:t>
            </a:r>
            <a:r>
              <a:rPr lang="en-GB" b="1" baseline="-25000" dirty="0" err="1">
                <a:latin typeface="Book Antiqua" panose="02040602050305030304" pitchFamily="18" charset="0"/>
              </a:rPr>
              <a:t>n</a:t>
            </a:r>
            <a:endParaRPr lang="en-GB" b="1" baseline="-25000" dirty="0">
              <a:latin typeface="Book Antiqua" panose="02040602050305030304" pitchFamily="18" charset="0"/>
            </a:endParaRPr>
          </a:p>
        </p:txBody>
      </p:sp>
      <p:sp>
        <p:nvSpPr>
          <p:cNvPr id="48" name="TextBox 47">
            <a:extLst>
              <a:ext uri="{FF2B5EF4-FFF2-40B4-BE49-F238E27FC236}">
                <a16:creationId xmlns:a16="http://schemas.microsoft.com/office/drawing/2014/main" id="{45CCEB46-2443-40AE-B09E-550B52435CCE}"/>
              </a:ext>
            </a:extLst>
          </p:cNvPr>
          <p:cNvSpPr txBox="1"/>
          <p:nvPr/>
        </p:nvSpPr>
        <p:spPr>
          <a:xfrm>
            <a:off x="5782417" y="5566149"/>
            <a:ext cx="1196198" cy="369332"/>
          </a:xfrm>
          <a:prstGeom prst="rect">
            <a:avLst/>
          </a:prstGeom>
          <a:noFill/>
        </p:spPr>
        <p:txBody>
          <a:bodyPr wrap="square" rtlCol="0">
            <a:spAutoFit/>
          </a:bodyPr>
          <a:lstStyle/>
          <a:p>
            <a:pPr algn="ctr"/>
            <a:r>
              <a:rPr lang="en-GB" b="1" dirty="0">
                <a:solidFill>
                  <a:srgbClr val="CD3301"/>
                </a:solidFill>
                <a:latin typeface="Book Antiqua" panose="02040602050305030304" pitchFamily="18" charset="0"/>
              </a:rPr>
              <a:t>RAM</a:t>
            </a:r>
          </a:p>
        </p:txBody>
      </p:sp>
      <p:cxnSp>
        <p:nvCxnSpPr>
          <p:cNvPr id="50" name="Straight Arrow Connector 49">
            <a:extLst>
              <a:ext uri="{FF2B5EF4-FFF2-40B4-BE49-F238E27FC236}">
                <a16:creationId xmlns:a16="http://schemas.microsoft.com/office/drawing/2014/main" id="{D097DB8E-6B1C-45EC-9A4A-7A0484978F45}"/>
              </a:ext>
            </a:extLst>
          </p:cNvPr>
          <p:cNvCxnSpPr>
            <a:stCxn id="8" idx="3"/>
          </p:cNvCxnSpPr>
          <p:nvPr/>
        </p:nvCxnSpPr>
        <p:spPr>
          <a:xfrm>
            <a:off x="1782307" y="4293029"/>
            <a:ext cx="0" cy="504158"/>
          </a:xfrm>
          <a:prstGeom prst="straightConnector1">
            <a:avLst/>
          </a:prstGeom>
          <a:ln w="19050">
            <a:solidFill>
              <a:schemeClr val="tx1"/>
            </a:solidFill>
            <a:headEnd type="oval"/>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47C4D25-9AA1-468C-A980-BAA506EE64A9}"/>
              </a:ext>
            </a:extLst>
          </p:cNvPr>
          <p:cNvSpPr txBox="1"/>
          <p:nvPr/>
        </p:nvSpPr>
        <p:spPr>
          <a:xfrm>
            <a:off x="803115" y="4797187"/>
            <a:ext cx="1991777" cy="646331"/>
          </a:xfrm>
          <a:prstGeom prst="rect">
            <a:avLst/>
          </a:prstGeom>
          <a:noFill/>
        </p:spPr>
        <p:txBody>
          <a:bodyPr wrap="square" rtlCol="0">
            <a:spAutoFit/>
          </a:bodyPr>
          <a:lstStyle/>
          <a:p>
            <a:pPr algn="ctr"/>
            <a:r>
              <a:rPr lang="en-GB" dirty="0">
                <a:latin typeface="Book Antiqua" panose="02040602050305030304" pitchFamily="18" charset="0"/>
              </a:rPr>
              <a:t>Programs </a:t>
            </a:r>
            <a:r>
              <a:rPr lang="en-GB" u="sng" dirty="0">
                <a:latin typeface="Book Antiqua" panose="02040602050305030304" pitchFamily="18" charset="0"/>
              </a:rPr>
              <a:t>(Passive entities)</a:t>
            </a:r>
          </a:p>
        </p:txBody>
      </p:sp>
      <p:sp>
        <p:nvSpPr>
          <p:cNvPr id="52" name="TextBox 51">
            <a:extLst>
              <a:ext uri="{FF2B5EF4-FFF2-40B4-BE49-F238E27FC236}">
                <a16:creationId xmlns:a16="http://schemas.microsoft.com/office/drawing/2014/main" id="{FF4C2FF7-BA79-4489-A232-96F889D3ECC2}"/>
              </a:ext>
            </a:extLst>
          </p:cNvPr>
          <p:cNvSpPr txBox="1"/>
          <p:nvPr/>
        </p:nvSpPr>
        <p:spPr>
          <a:xfrm rot="16200000">
            <a:off x="4264116" y="3488246"/>
            <a:ext cx="1991777" cy="646331"/>
          </a:xfrm>
          <a:prstGeom prst="rect">
            <a:avLst/>
          </a:prstGeom>
          <a:noFill/>
        </p:spPr>
        <p:txBody>
          <a:bodyPr wrap="square" rtlCol="0">
            <a:spAutoFit/>
          </a:bodyPr>
          <a:lstStyle/>
          <a:p>
            <a:pPr algn="ctr"/>
            <a:r>
              <a:rPr lang="en-GB" dirty="0">
                <a:latin typeface="Book Antiqua" panose="02040602050305030304" pitchFamily="18" charset="0"/>
              </a:rPr>
              <a:t>Processes </a:t>
            </a:r>
          </a:p>
          <a:p>
            <a:pPr algn="ctr"/>
            <a:r>
              <a:rPr lang="en-GB" u="sng" dirty="0">
                <a:latin typeface="Book Antiqua" panose="02040602050305030304" pitchFamily="18" charset="0"/>
              </a:rPr>
              <a:t>(Active entities)</a:t>
            </a:r>
          </a:p>
        </p:txBody>
      </p:sp>
      <p:sp>
        <p:nvSpPr>
          <p:cNvPr id="53" name="Oval 52">
            <a:extLst>
              <a:ext uri="{FF2B5EF4-FFF2-40B4-BE49-F238E27FC236}">
                <a16:creationId xmlns:a16="http://schemas.microsoft.com/office/drawing/2014/main" id="{1D977AA0-4AE7-4C3E-B96A-1D883B1680E4}"/>
              </a:ext>
            </a:extLst>
          </p:cNvPr>
          <p:cNvSpPr/>
          <p:nvPr/>
        </p:nvSpPr>
        <p:spPr>
          <a:xfrm>
            <a:off x="10491621" y="3198169"/>
            <a:ext cx="1101113" cy="109826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CPU</a:t>
            </a:r>
          </a:p>
        </p:txBody>
      </p:sp>
      <p:sp>
        <p:nvSpPr>
          <p:cNvPr id="54" name="Thought Bubble: Cloud 53">
            <a:extLst>
              <a:ext uri="{FF2B5EF4-FFF2-40B4-BE49-F238E27FC236}">
                <a16:creationId xmlns:a16="http://schemas.microsoft.com/office/drawing/2014/main" id="{77E5C93F-4A50-472E-BE64-5E46DDBE932C}"/>
              </a:ext>
            </a:extLst>
          </p:cNvPr>
          <p:cNvSpPr/>
          <p:nvPr/>
        </p:nvSpPr>
        <p:spPr>
          <a:xfrm>
            <a:off x="8087428" y="3435658"/>
            <a:ext cx="2145985" cy="963378"/>
          </a:xfrm>
          <a:prstGeom prst="cloudCallout">
            <a:avLst/>
          </a:prstGeom>
          <a:solidFill>
            <a:srgbClr val="FFFF6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Dispatcher</a:t>
            </a:r>
          </a:p>
        </p:txBody>
      </p:sp>
      <p:cxnSp>
        <p:nvCxnSpPr>
          <p:cNvPr id="55" name="Connector: Curved 54">
            <a:extLst>
              <a:ext uri="{FF2B5EF4-FFF2-40B4-BE49-F238E27FC236}">
                <a16:creationId xmlns:a16="http://schemas.microsoft.com/office/drawing/2014/main" id="{4DF05EE7-2100-4355-BB70-EA4F782CFC73}"/>
              </a:ext>
            </a:extLst>
          </p:cNvPr>
          <p:cNvCxnSpPr>
            <a:cxnSpLocks/>
          </p:cNvCxnSpPr>
          <p:nvPr/>
        </p:nvCxnSpPr>
        <p:spPr>
          <a:xfrm>
            <a:off x="7124435" y="3226974"/>
            <a:ext cx="940615" cy="756974"/>
          </a:xfrm>
          <a:prstGeom prst="curvedConnector3">
            <a:avLst>
              <a:gd name="adj1" fmla="val 50000"/>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Thought Bubble: Cloud 57">
            <a:extLst>
              <a:ext uri="{FF2B5EF4-FFF2-40B4-BE49-F238E27FC236}">
                <a16:creationId xmlns:a16="http://schemas.microsoft.com/office/drawing/2014/main" id="{4EB3B690-1129-4276-B945-ACE4F9F58E03}"/>
              </a:ext>
            </a:extLst>
          </p:cNvPr>
          <p:cNvSpPr/>
          <p:nvPr/>
        </p:nvSpPr>
        <p:spPr>
          <a:xfrm>
            <a:off x="3342852" y="3675112"/>
            <a:ext cx="1493896" cy="842646"/>
          </a:xfrm>
          <a:prstGeom prst="cloudCallout">
            <a:avLst/>
          </a:prstGeom>
          <a:solidFill>
            <a:srgbClr val="92D05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loader</a:t>
            </a:r>
          </a:p>
        </p:txBody>
      </p:sp>
      <p:cxnSp>
        <p:nvCxnSpPr>
          <p:cNvPr id="62" name="Connector: Curved 61">
            <a:extLst>
              <a:ext uri="{FF2B5EF4-FFF2-40B4-BE49-F238E27FC236}">
                <a16:creationId xmlns:a16="http://schemas.microsoft.com/office/drawing/2014/main" id="{50BFF4CC-88B7-4D36-B749-AF4D76D54B7C}"/>
              </a:ext>
            </a:extLst>
          </p:cNvPr>
          <p:cNvCxnSpPr>
            <a:cxnSpLocks/>
            <a:stCxn id="58" idx="3"/>
          </p:cNvCxnSpPr>
          <p:nvPr/>
        </p:nvCxnSpPr>
        <p:spPr>
          <a:xfrm rot="16200000" flipH="1">
            <a:off x="4199454" y="3613637"/>
            <a:ext cx="1274062" cy="1493370"/>
          </a:xfrm>
          <a:prstGeom prst="curvedConnector4">
            <a:avLst>
              <a:gd name="adj1" fmla="val -17943"/>
              <a:gd name="adj2" fmla="val 75009"/>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721D49D7-44B2-4041-8AC5-EF2AC352DDE7}"/>
              </a:ext>
            </a:extLst>
          </p:cNvPr>
          <p:cNvCxnSpPr>
            <a:cxnSpLocks/>
            <a:stCxn id="54" idx="1"/>
          </p:cNvCxnSpPr>
          <p:nvPr/>
        </p:nvCxnSpPr>
        <p:spPr>
          <a:xfrm rot="5400000" flipH="1" flipV="1">
            <a:off x="9653005" y="3467922"/>
            <a:ext cx="437504" cy="1422672"/>
          </a:xfrm>
          <a:prstGeom prst="curvedConnector4">
            <a:avLst>
              <a:gd name="adj1" fmla="val -52251"/>
              <a:gd name="adj2" fmla="val 87710"/>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8E6B512-3A89-40E8-B138-A980B389D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13254" y="3731982"/>
            <a:ext cx="1800000" cy="256386"/>
          </a:xfrm>
          <a:prstGeom prst="rect">
            <a:avLst/>
          </a:prstGeom>
        </p:spPr>
      </p:pic>
      <p:sp>
        <p:nvSpPr>
          <p:cNvPr id="73" name="Rectangle 72">
            <a:extLst>
              <a:ext uri="{FF2B5EF4-FFF2-40B4-BE49-F238E27FC236}">
                <a16:creationId xmlns:a16="http://schemas.microsoft.com/office/drawing/2014/main" id="{21DFAC96-B51D-4010-980F-398A16B15E94}"/>
              </a:ext>
            </a:extLst>
          </p:cNvPr>
          <p:cNvSpPr/>
          <p:nvPr/>
        </p:nvSpPr>
        <p:spPr>
          <a:xfrm>
            <a:off x="1364113" y="3746727"/>
            <a:ext cx="836908" cy="28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600FBB5D-00BC-4141-AD36-990DDF40CB51}"/>
              </a:ext>
            </a:extLst>
          </p:cNvPr>
          <p:cNvSpPr txBox="1"/>
          <p:nvPr/>
        </p:nvSpPr>
        <p:spPr>
          <a:xfrm rot="16200000">
            <a:off x="6671876" y="3641218"/>
            <a:ext cx="1762416" cy="369332"/>
          </a:xfrm>
          <a:prstGeom prst="rect">
            <a:avLst/>
          </a:prstGeom>
          <a:noFill/>
        </p:spPr>
        <p:txBody>
          <a:bodyPr wrap="square" rtlCol="0">
            <a:spAutoFit/>
          </a:bodyPr>
          <a:lstStyle/>
          <a:p>
            <a:r>
              <a:rPr lang="en-GB" dirty="0">
                <a:solidFill>
                  <a:srgbClr val="C00000"/>
                </a:solidFill>
                <a:latin typeface="Book Antiqua" panose="02040602050305030304" pitchFamily="18" charset="0"/>
              </a:rPr>
              <a:t>Ready Queue</a:t>
            </a:r>
          </a:p>
        </p:txBody>
      </p:sp>
      <p:sp>
        <p:nvSpPr>
          <p:cNvPr id="15" name="Oval 14">
            <a:extLst>
              <a:ext uri="{FF2B5EF4-FFF2-40B4-BE49-F238E27FC236}">
                <a16:creationId xmlns:a16="http://schemas.microsoft.com/office/drawing/2014/main" id="{A89087F6-6854-4C09-B41E-8368242D02FB}"/>
              </a:ext>
            </a:extLst>
          </p:cNvPr>
          <p:cNvSpPr/>
          <p:nvPr/>
        </p:nvSpPr>
        <p:spPr>
          <a:xfrm>
            <a:off x="1968286" y="3803948"/>
            <a:ext cx="180000" cy="180000"/>
          </a:xfrm>
          <a:prstGeom prst="ellipse">
            <a:avLst/>
          </a:prstGeom>
          <a:solidFill>
            <a:srgbClr val="C88E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11E5F00-81EC-4209-8973-DF42ABB9D1EA}"/>
              </a:ext>
            </a:extLst>
          </p:cNvPr>
          <p:cNvSpPr/>
          <p:nvPr/>
        </p:nvSpPr>
        <p:spPr>
          <a:xfrm>
            <a:off x="1692307" y="3803948"/>
            <a:ext cx="180000" cy="180000"/>
          </a:xfrm>
          <a:prstGeom prst="ellipse">
            <a:avLst/>
          </a:prstGeom>
          <a:solidFill>
            <a:srgbClr val="C88E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DBB0073-8F40-4DBF-87B8-E8E2191A3780}"/>
              </a:ext>
            </a:extLst>
          </p:cNvPr>
          <p:cNvSpPr/>
          <p:nvPr/>
        </p:nvSpPr>
        <p:spPr>
          <a:xfrm>
            <a:off x="1416328" y="3803948"/>
            <a:ext cx="180000" cy="180000"/>
          </a:xfrm>
          <a:prstGeom prst="ellipse">
            <a:avLst/>
          </a:prstGeom>
          <a:solidFill>
            <a:srgbClr val="C88E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Connector: Curved 58">
            <a:extLst>
              <a:ext uri="{FF2B5EF4-FFF2-40B4-BE49-F238E27FC236}">
                <a16:creationId xmlns:a16="http://schemas.microsoft.com/office/drawing/2014/main" id="{0EC758A1-7A76-44F7-AC35-BE6ABBEA4C1E}"/>
              </a:ext>
            </a:extLst>
          </p:cNvPr>
          <p:cNvCxnSpPr>
            <a:cxnSpLocks/>
            <a:stCxn id="73" idx="0"/>
            <a:endCxn id="58" idx="0"/>
          </p:cNvCxnSpPr>
          <p:nvPr/>
        </p:nvCxnSpPr>
        <p:spPr>
          <a:xfrm rot="16200000" flipH="1">
            <a:off x="2390172" y="3139122"/>
            <a:ext cx="349708" cy="1564919"/>
          </a:xfrm>
          <a:prstGeom prst="curvedConnector4">
            <a:avLst>
              <a:gd name="adj1" fmla="val -65369"/>
              <a:gd name="adj2" fmla="val 63222"/>
            </a:avLst>
          </a:prstGeom>
          <a:ln>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92023E-69E2-4469-82C7-004D73915E23}"/>
              </a:ext>
            </a:extLst>
          </p:cNvPr>
          <p:cNvSpPr txBox="1"/>
          <p:nvPr/>
        </p:nvSpPr>
        <p:spPr>
          <a:xfrm>
            <a:off x="201843" y="3637341"/>
            <a:ext cx="1259355" cy="646331"/>
          </a:xfrm>
          <a:prstGeom prst="rect">
            <a:avLst/>
          </a:prstGeom>
          <a:noFill/>
        </p:spPr>
        <p:txBody>
          <a:bodyPr wrap="square" rtlCol="0">
            <a:spAutoFit/>
          </a:bodyPr>
          <a:lstStyle/>
          <a:p>
            <a:pPr algn="ctr"/>
            <a:r>
              <a:rPr lang="en-GB" dirty="0">
                <a:latin typeface="Book Antiqua" panose="02040602050305030304" pitchFamily="18" charset="0"/>
              </a:rPr>
              <a:t>Input Queue</a:t>
            </a:r>
          </a:p>
        </p:txBody>
      </p:sp>
      <p:sp>
        <p:nvSpPr>
          <p:cNvPr id="86" name="Cube 85">
            <a:extLst>
              <a:ext uri="{FF2B5EF4-FFF2-40B4-BE49-F238E27FC236}">
                <a16:creationId xmlns:a16="http://schemas.microsoft.com/office/drawing/2014/main" id="{04D70E7F-28D8-4C13-B01F-A0D9AC49D9CA}"/>
              </a:ext>
            </a:extLst>
          </p:cNvPr>
          <p:cNvSpPr/>
          <p:nvPr/>
        </p:nvSpPr>
        <p:spPr>
          <a:xfrm>
            <a:off x="8038103" y="1387250"/>
            <a:ext cx="1817829" cy="1762416"/>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Scheduler Algorithms </a:t>
            </a:r>
          </a:p>
        </p:txBody>
      </p:sp>
      <p:pic>
        <p:nvPicPr>
          <p:cNvPr id="88" name="Picture 87">
            <a:extLst>
              <a:ext uri="{FF2B5EF4-FFF2-40B4-BE49-F238E27FC236}">
                <a16:creationId xmlns:a16="http://schemas.microsoft.com/office/drawing/2014/main" id="{53827E5C-237B-4702-8D70-260E8345F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302877" y="2002475"/>
            <a:ext cx="1466071" cy="240744"/>
          </a:xfrm>
          <a:prstGeom prst="rect">
            <a:avLst/>
          </a:prstGeom>
        </p:spPr>
      </p:pic>
      <p:sp>
        <p:nvSpPr>
          <p:cNvPr id="92" name="TextBox 91">
            <a:extLst>
              <a:ext uri="{FF2B5EF4-FFF2-40B4-BE49-F238E27FC236}">
                <a16:creationId xmlns:a16="http://schemas.microsoft.com/office/drawing/2014/main" id="{9744E2BD-8482-4A44-96E3-4F81DA3373AE}"/>
              </a:ext>
            </a:extLst>
          </p:cNvPr>
          <p:cNvSpPr txBox="1"/>
          <p:nvPr/>
        </p:nvSpPr>
        <p:spPr>
          <a:xfrm>
            <a:off x="10156285" y="1639313"/>
            <a:ext cx="1421006" cy="923330"/>
          </a:xfrm>
          <a:prstGeom prst="rect">
            <a:avLst/>
          </a:prstGeom>
          <a:noFill/>
        </p:spPr>
        <p:txBody>
          <a:bodyPr wrap="square" rtlCol="0">
            <a:spAutoFit/>
          </a:bodyPr>
          <a:lstStyle/>
          <a:p>
            <a:pPr marL="285750" indent="-285750">
              <a:buFont typeface="Wingdings" panose="05000000000000000000" pitchFamily="2" charset="2"/>
              <a:buChar char="q"/>
            </a:pPr>
            <a:r>
              <a:rPr lang="en-GB" dirty="0">
                <a:latin typeface="Book Antiqua" panose="02040602050305030304" pitchFamily="18" charset="0"/>
              </a:rPr>
              <a:t>FCFS</a:t>
            </a:r>
          </a:p>
          <a:p>
            <a:pPr marL="285750" indent="-285750">
              <a:buFont typeface="Wingdings" panose="05000000000000000000" pitchFamily="2" charset="2"/>
              <a:buChar char="q"/>
            </a:pPr>
            <a:r>
              <a:rPr lang="en-GB" dirty="0">
                <a:latin typeface="Book Antiqua" panose="02040602050305030304" pitchFamily="18" charset="0"/>
              </a:rPr>
              <a:t>SJF</a:t>
            </a:r>
          </a:p>
          <a:p>
            <a:pPr marL="285750" indent="-285750">
              <a:buFont typeface="Wingdings" panose="05000000000000000000" pitchFamily="2" charset="2"/>
              <a:buChar char="q"/>
            </a:pPr>
            <a:r>
              <a:rPr lang="en-GB" dirty="0">
                <a:latin typeface="Book Antiqua" panose="02040602050305030304" pitchFamily="18" charset="0"/>
              </a:rPr>
              <a:t>Priority</a:t>
            </a:r>
          </a:p>
        </p:txBody>
      </p:sp>
    </p:spTree>
    <p:extLst>
      <p:ext uri="{BB962C8B-B14F-4D97-AF65-F5344CB8AC3E}">
        <p14:creationId xmlns:p14="http://schemas.microsoft.com/office/powerpoint/2010/main" val="154722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18</a:t>
            </a:fld>
            <a:endParaRPr lang="en-US"/>
          </a:p>
        </p:txBody>
      </p:sp>
      <p:sp>
        <p:nvSpPr>
          <p:cNvPr id="3" name="TextBox 2">
            <a:extLst>
              <a:ext uri="{FF2B5EF4-FFF2-40B4-BE49-F238E27FC236}">
                <a16:creationId xmlns:a16="http://schemas.microsoft.com/office/drawing/2014/main" id="{FD908BE7-AC43-473B-AF77-CDB1E25080AF}"/>
              </a:ext>
            </a:extLst>
          </p:cNvPr>
          <p:cNvSpPr txBox="1"/>
          <p:nvPr/>
        </p:nvSpPr>
        <p:spPr>
          <a:xfrm>
            <a:off x="857576" y="2124668"/>
            <a:ext cx="9655445" cy="1785104"/>
          </a:xfrm>
          <a:prstGeom prst="rect">
            <a:avLst/>
          </a:prstGeom>
          <a:noFill/>
          <a:ln>
            <a:solidFill>
              <a:srgbClr val="00B050"/>
            </a:solidFill>
          </a:ln>
        </p:spPr>
        <p:txBody>
          <a:bodyPr wrap="square" rtlCol="0">
            <a:spAutoFit/>
          </a:bodyPr>
          <a:lstStyle/>
          <a:p>
            <a:pPr marL="342900" indent="-342900">
              <a:buFont typeface="Wingdings" panose="05000000000000000000" pitchFamily="2" charset="2"/>
              <a:buChar char="q"/>
            </a:pPr>
            <a:r>
              <a:rPr lang="en-GB" sz="2200" dirty="0">
                <a:highlight>
                  <a:srgbClr val="FFFF00"/>
                </a:highlight>
                <a:latin typeface="Book Antiqua" panose="02040602050305030304" pitchFamily="18" charset="0"/>
              </a:rPr>
              <a:t>Series of commands</a:t>
            </a:r>
          </a:p>
          <a:p>
            <a:pPr marL="342900" indent="-342900">
              <a:buFont typeface="Wingdings" panose="05000000000000000000" pitchFamily="2" charset="2"/>
              <a:buChar char="q"/>
            </a:pPr>
            <a:r>
              <a:rPr lang="en-GB" sz="2200" dirty="0">
                <a:latin typeface="Book Antiqua" panose="02040602050305030304" pitchFamily="18" charset="0"/>
              </a:rPr>
              <a:t>Instructions only (usually not data)</a:t>
            </a:r>
          </a:p>
          <a:p>
            <a:pPr marL="342900" indent="-342900">
              <a:buFont typeface="Wingdings" panose="05000000000000000000" pitchFamily="2" charset="2"/>
              <a:buChar char="q"/>
            </a:pPr>
            <a:r>
              <a:rPr lang="en-GB" sz="2200" dirty="0">
                <a:highlight>
                  <a:srgbClr val="FFFF00"/>
                </a:highlight>
                <a:latin typeface="Book Antiqua" panose="02040602050305030304" pitchFamily="18" charset="0"/>
              </a:rPr>
              <a:t>Stored on disk, copied into memory</a:t>
            </a:r>
            <a:r>
              <a:rPr lang="en-GB" sz="2200" dirty="0">
                <a:latin typeface="Book Antiqua" panose="02040602050305030304" pitchFamily="18" charset="0"/>
              </a:rPr>
              <a:t>.</a:t>
            </a:r>
          </a:p>
          <a:p>
            <a:pPr marL="342900" indent="-342900">
              <a:buFont typeface="Wingdings" panose="05000000000000000000" pitchFamily="2" charset="2"/>
              <a:buChar char="q"/>
            </a:pPr>
            <a:r>
              <a:rPr lang="en-GB" sz="2200" dirty="0">
                <a:latin typeface="Book Antiqua" panose="02040602050305030304" pitchFamily="18" charset="0"/>
              </a:rPr>
              <a:t>Also </a:t>
            </a:r>
            <a:r>
              <a:rPr lang="en-GB" sz="2200" dirty="0">
                <a:highlight>
                  <a:srgbClr val="FFFF00"/>
                </a:highlight>
                <a:latin typeface="Book Antiqua" panose="02040602050305030304" pitchFamily="18" charset="0"/>
              </a:rPr>
              <a:t>called software</a:t>
            </a:r>
          </a:p>
          <a:p>
            <a:pPr marL="342900" indent="-342900">
              <a:buFont typeface="Wingdings" panose="05000000000000000000" pitchFamily="2" charset="2"/>
              <a:buChar char="q"/>
            </a:pPr>
            <a:r>
              <a:rPr lang="en-GB" sz="2200" dirty="0">
                <a:latin typeface="Book Antiqua" panose="02040602050305030304" pitchFamily="18" charset="0"/>
              </a:rPr>
              <a:t>Includes shell scripts, batch files</a:t>
            </a:r>
          </a:p>
        </p:txBody>
      </p:sp>
      <p:sp>
        <p:nvSpPr>
          <p:cNvPr id="49" name="Rectangle: Rounded Corners 48">
            <a:extLst>
              <a:ext uri="{FF2B5EF4-FFF2-40B4-BE49-F238E27FC236}">
                <a16:creationId xmlns:a16="http://schemas.microsoft.com/office/drawing/2014/main" id="{AEE7EEA3-6E94-4FED-ACB7-C0E07B347B25}"/>
              </a:ext>
            </a:extLst>
          </p:cNvPr>
          <p:cNvSpPr/>
          <p:nvPr/>
        </p:nvSpPr>
        <p:spPr>
          <a:xfrm>
            <a:off x="857577" y="1730863"/>
            <a:ext cx="1332854" cy="3938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Program:</a:t>
            </a:r>
          </a:p>
        </p:txBody>
      </p:sp>
      <p:sp>
        <p:nvSpPr>
          <p:cNvPr id="56" name="TextBox 55">
            <a:extLst>
              <a:ext uri="{FF2B5EF4-FFF2-40B4-BE49-F238E27FC236}">
                <a16:creationId xmlns:a16="http://schemas.microsoft.com/office/drawing/2014/main" id="{FA01BB9D-101B-4141-BF2B-E0F78ED45646}"/>
              </a:ext>
            </a:extLst>
          </p:cNvPr>
          <p:cNvSpPr txBox="1"/>
          <p:nvPr/>
        </p:nvSpPr>
        <p:spPr>
          <a:xfrm>
            <a:off x="857575" y="4409658"/>
            <a:ext cx="9655445" cy="1785104"/>
          </a:xfrm>
          <a:prstGeom prst="rect">
            <a:avLst/>
          </a:prstGeom>
          <a:noFill/>
          <a:ln>
            <a:solidFill>
              <a:schemeClr val="accent6">
                <a:lumMod val="75000"/>
              </a:schemeClr>
            </a:solidFill>
          </a:ln>
        </p:spPr>
        <p:txBody>
          <a:bodyPr wrap="square" rtlCol="0">
            <a:spAutoFit/>
          </a:bodyPr>
          <a:lstStyle/>
          <a:p>
            <a:pPr marL="342900" indent="-342900">
              <a:buFont typeface="Wingdings" panose="05000000000000000000" pitchFamily="2" charset="2"/>
              <a:buChar char="q"/>
            </a:pPr>
            <a:r>
              <a:rPr lang="en-GB" sz="2200" dirty="0">
                <a:highlight>
                  <a:srgbClr val="FFFF00"/>
                </a:highlight>
                <a:latin typeface="Book Antiqua" panose="02040602050305030304" pitchFamily="18" charset="0"/>
              </a:rPr>
              <a:t>Variables point to instructions + data </a:t>
            </a:r>
          </a:p>
          <a:p>
            <a:pPr marL="342900" indent="-342900">
              <a:buFont typeface="Wingdings" panose="05000000000000000000" pitchFamily="2" charset="2"/>
              <a:buChar char="q"/>
            </a:pPr>
            <a:r>
              <a:rPr lang="en-GB" sz="2200" dirty="0">
                <a:highlight>
                  <a:srgbClr val="FFFF00"/>
                </a:highlight>
                <a:latin typeface="Book Antiqua" panose="02040602050305030304" pitchFamily="18" charset="0"/>
              </a:rPr>
              <a:t>Loaded in memory</a:t>
            </a:r>
          </a:p>
          <a:p>
            <a:r>
              <a:rPr lang="en-GB" sz="2200" i="1" dirty="0">
                <a:highlight>
                  <a:srgbClr val="FFFF00"/>
                </a:highlight>
                <a:latin typeface="Book Antiqua" panose="02040602050305030304" pitchFamily="18" charset="0"/>
              </a:rPr>
              <a:t>             - Context contains all process state info.</a:t>
            </a:r>
          </a:p>
          <a:p>
            <a:r>
              <a:rPr lang="en-GB" sz="2200" i="1" dirty="0">
                <a:highlight>
                  <a:srgbClr val="FFFF00"/>
                </a:highlight>
                <a:latin typeface="Book Antiqua" panose="02040602050305030304" pitchFamily="18" charset="0"/>
              </a:rPr>
              <a:t>             - Stored in Process Control Block.</a:t>
            </a:r>
            <a:endParaRPr lang="en-GB" sz="2200" dirty="0">
              <a:highlight>
                <a:srgbClr val="FFFF00"/>
              </a:highlight>
              <a:latin typeface="Book Antiqua" panose="02040602050305030304" pitchFamily="18" charset="0"/>
            </a:endParaRPr>
          </a:p>
          <a:p>
            <a:pPr marL="342900" indent="-342900">
              <a:buFont typeface="Wingdings" panose="05000000000000000000" pitchFamily="2" charset="2"/>
              <a:buChar char="q"/>
            </a:pPr>
            <a:r>
              <a:rPr lang="en-GB" sz="2200" dirty="0">
                <a:highlight>
                  <a:srgbClr val="FFFF00"/>
                </a:highlight>
                <a:latin typeface="Book Antiqua" panose="02040602050305030304" pitchFamily="18" charset="0"/>
              </a:rPr>
              <a:t>Also called task (or job for batch processes)</a:t>
            </a:r>
          </a:p>
        </p:txBody>
      </p:sp>
      <p:sp>
        <p:nvSpPr>
          <p:cNvPr id="57" name="Rectangle: Rounded Corners 56">
            <a:extLst>
              <a:ext uri="{FF2B5EF4-FFF2-40B4-BE49-F238E27FC236}">
                <a16:creationId xmlns:a16="http://schemas.microsoft.com/office/drawing/2014/main" id="{BE35373A-87BE-4AEA-B276-D32F068CA9C8}"/>
              </a:ext>
            </a:extLst>
          </p:cNvPr>
          <p:cNvSpPr/>
          <p:nvPr/>
        </p:nvSpPr>
        <p:spPr>
          <a:xfrm>
            <a:off x="857576" y="4015853"/>
            <a:ext cx="1332855" cy="3938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Process:</a:t>
            </a:r>
          </a:p>
        </p:txBody>
      </p:sp>
      <p:sp>
        <p:nvSpPr>
          <p:cNvPr id="60" name="TextBox 59">
            <a:extLst>
              <a:ext uri="{FF2B5EF4-FFF2-40B4-BE49-F238E27FC236}">
                <a16:creationId xmlns:a16="http://schemas.microsoft.com/office/drawing/2014/main" id="{3D384336-3893-4B41-AC19-7BB0DBA4C22A}"/>
              </a:ext>
            </a:extLst>
          </p:cNvPr>
          <p:cNvSpPr txBox="1"/>
          <p:nvPr/>
        </p:nvSpPr>
        <p:spPr>
          <a:xfrm>
            <a:off x="991892" y="1296823"/>
            <a:ext cx="4262033"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 Program vs. Process</a:t>
            </a:r>
          </a:p>
        </p:txBody>
      </p:sp>
    </p:spTree>
    <p:extLst>
      <p:ext uri="{BB962C8B-B14F-4D97-AF65-F5344CB8AC3E}">
        <p14:creationId xmlns:p14="http://schemas.microsoft.com/office/powerpoint/2010/main" val="260849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19</a:t>
            </a:fld>
            <a:endParaRPr lang="en-US"/>
          </a:p>
        </p:txBody>
      </p:sp>
      <p:sp>
        <p:nvSpPr>
          <p:cNvPr id="57" name="Rectangle: Rounded Corners 56">
            <a:extLst>
              <a:ext uri="{FF2B5EF4-FFF2-40B4-BE49-F238E27FC236}">
                <a16:creationId xmlns:a16="http://schemas.microsoft.com/office/drawing/2014/main" id="{BE35373A-87BE-4AEA-B276-D32F068CA9C8}"/>
              </a:ext>
            </a:extLst>
          </p:cNvPr>
          <p:cNvSpPr/>
          <p:nvPr/>
        </p:nvSpPr>
        <p:spPr>
          <a:xfrm>
            <a:off x="1457352" y="1807806"/>
            <a:ext cx="1870125" cy="3938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Process State</a:t>
            </a:r>
          </a:p>
        </p:txBody>
      </p:sp>
      <p:sp>
        <p:nvSpPr>
          <p:cNvPr id="60" name="TextBox 59">
            <a:extLst>
              <a:ext uri="{FF2B5EF4-FFF2-40B4-BE49-F238E27FC236}">
                <a16:creationId xmlns:a16="http://schemas.microsoft.com/office/drawing/2014/main" id="{3D384336-3893-4B41-AC19-7BB0DBA4C22A}"/>
              </a:ext>
            </a:extLst>
          </p:cNvPr>
          <p:cNvSpPr txBox="1"/>
          <p:nvPr/>
        </p:nvSpPr>
        <p:spPr>
          <a:xfrm>
            <a:off x="991892" y="1296823"/>
            <a:ext cx="4262033"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 Process State:-</a:t>
            </a:r>
          </a:p>
        </p:txBody>
      </p:sp>
      <p:cxnSp>
        <p:nvCxnSpPr>
          <p:cNvPr id="6" name="Straight Connector 5">
            <a:extLst>
              <a:ext uri="{FF2B5EF4-FFF2-40B4-BE49-F238E27FC236}">
                <a16:creationId xmlns:a16="http://schemas.microsoft.com/office/drawing/2014/main" id="{533C847F-931D-4A91-88AF-7A22E1411A2B}"/>
              </a:ext>
            </a:extLst>
          </p:cNvPr>
          <p:cNvCxnSpPr>
            <a:cxnSpLocks/>
            <a:stCxn id="57" idx="2"/>
          </p:cNvCxnSpPr>
          <p:nvPr/>
        </p:nvCxnSpPr>
        <p:spPr>
          <a:xfrm>
            <a:off x="2392415" y="2201611"/>
            <a:ext cx="1136540" cy="512084"/>
          </a:xfrm>
          <a:prstGeom prst="line">
            <a:avLst/>
          </a:prstGeom>
          <a:ln w="22225">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060E16B-84CC-4549-83EC-3A38C8C0FAFA}"/>
              </a:ext>
            </a:extLst>
          </p:cNvPr>
          <p:cNvCxnSpPr>
            <a:cxnSpLocks/>
          </p:cNvCxnSpPr>
          <p:nvPr/>
        </p:nvCxnSpPr>
        <p:spPr>
          <a:xfrm>
            <a:off x="3528955" y="2713695"/>
            <a:ext cx="640597" cy="0"/>
          </a:xfrm>
          <a:prstGeom prst="line">
            <a:avLst/>
          </a:prstGeom>
          <a:ln w="22225">
            <a:solidFill>
              <a:schemeClr val="tx1"/>
            </a:solidFill>
            <a:tailEnd type="diamo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9B22FF-1F06-4945-9F94-59A62E0919D0}"/>
              </a:ext>
            </a:extLst>
          </p:cNvPr>
          <p:cNvCxnSpPr>
            <a:cxnSpLocks/>
            <a:stCxn id="57" idx="2"/>
          </p:cNvCxnSpPr>
          <p:nvPr/>
        </p:nvCxnSpPr>
        <p:spPr>
          <a:xfrm>
            <a:off x="2392415" y="2201611"/>
            <a:ext cx="1456838" cy="1116518"/>
          </a:xfrm>
          <a:prstGeom prst="line">
            <a:avLst/>
          </a:prstGeom>
          <a:ln w="22225">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5AD108-2BA6-4919-8572-C5AE45F0F72A}"/>
              </a:ext>
            </a:extLst>
          </p:cNvPr>
          <p:cNvCxnSpPr>
            <a:cxnSpLocks/>
          </p:cNvCxnSpPr>
          <p:nvPr/>
        </p:nvCxnSpPr>
        <p:spPr>
          <a:xfrm>
            <a:off x="3844084" y="3315546"/>
            <a:ext cx="900000" cy="0"/>
          </a:xfrm>
          <a:prstGeom prst="line">
            <a:avLst/>
          </a:prstGeom>
          <a:ln w="22225">
            <a:solidFill>
              <a:schemeClr val="tx1"/>
            </a:solidFill>
            <a:tailEnd type="diamo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04FE11-D8F0-4CB6-BFDE-8161E7956D7A}"/>
              </a:ext>
            </a:extLst>
          </p:cNvPr>
          <p:cNvCxnSpPr>
            <a:cxnSpLocks/>
          </p:cNvCxnSpPr>
          <p:nvPr/>
        </p:nvCxnSpPr>
        <p:spPr>
          <a:xfrm>
            <a:off x="3687039" y="4517343"/>
            <a:ext cx="1476000" cy="0"/>
          </a:xfrm>
          <a:prstGeom prst="line">
            <a:avLst/>
          </a:prstGeom>
          <a:ln w="22225">
            <a:solidFill>
              <a:schemeClr val="tx1"/>
            </a:solidFill>
            <a:tailEnd type="diamo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4FBAEC-BA91-434B-9F26-51FABBA33593}"/>
              </a:ext>
            </a:extLst>
          </p:cNvPr>
          <p:cNvCxnSpPr>
            <a:cxnSpLocks/>
            <a:stCxn id="57" idx="2"/>
          </p:cNvCxnSpPr>
          <p:nvPr/>
        </p:nvCxnSpPr>
        <p:spPr>
          <a:xfrm>
            <a:off x="2392415" y="2201611"/>
            <a:ext cx="1294628" cy="2315732"/>
          </a:xfrm>
          <a:prstGeom prst="line">
            <a:avLst/>
          </a:prstGeom>
          <a:ln w="22225">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45E6C5-EA58-4BF6-91E2-8318021CEDAE}"/>
              </a:ext>
            </a:extLst>
          </p:cNvPr>
          <p:cNvCxnSpPr>
            <a:cxnSpLocks/>
            <a:stCxn id="57" idx="2"/>
          </p:cNvCxnSpPr>
          <p:nvPr/>
        </p:nvCxnSpPr>
        <p:spPr>
          <a:xfrm>
            <a:off x="2392415" y="2201611"/>
            <a:ext cx="1066271" cy="3213299"/>
          </a:xfrm>
          <a:prstGeom prst="line">
            <a:avLst/>
          </a:prstGeom>
          <a:ln w="22225">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5DE366-E676-44A4-BCFA-8BEAB76EB437}"/>
              </a:ext>
            </a:extLst>
          </p:cNvPr>
          <p:cNvCxnSpPr>
            <a:cxnSpLocks/>
            <a:endCxn id="66" idx="1"/>
          </p:cNvCxnSpPr>
          <p:nvPr/>
        </p:nvCxnSpPr>
        <p:spPr>
          <a:xfrm flipV="1">
            <a:off x="3458686" y="5414910"/>
            <a:ext cx="2097194" cy="1"/>
          </a:xfrm>
          <a:prstGeom prst="line">
            <a:avLst/>
          </a:prstGeom>
          <a:ln w="22225">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6DBD787-6334-4467-ABA1-42596E3D497C}"/>
              </a:ext>
            </a:extLst>
          </p:cNvPr>
          <p:cNvSpPr/>
          <p:nvPr/>
        </p:nvSpPr>
        <p:spPr>
          <a:xfrm>
            <a:off x="4237766" y="2512983"/>
            <a:ext cx="1689315" cy="377889"/>
          </a:xfrm>
          <a:prstGeom prst="rect">
            <a:avLst/>
          </a:prstGeom>
          <a:solidFill>
            <a:srgbClr val="4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New</a:t>
            </a:r>
          </a:p>
        </p:txBody>
      </p:sp>
      <p:sp>
        <p:nvSpPr>
          <p:cNvPr id="35" name="Rectangle 34">
            <a:extLst>
              <a:ext uri="{FF2B5EF4-FFF2-40B4-BE49-F238E27FC236}">
                <a16:creationId xmlns:a16="http://schemas.microsoft.com/office/drawing/2014/main" id="{63B20E0D-FB7F-42BD-9A5A-868289D87A02}"/>
              </a:ext>
            </a:extLst>
          </p:cNvPr>
          <p:cNvSpPr/>
          <p:nvPr/>
        </p:nvSpPr>
        <p:spPr>
          <a:xfrm>
            <a:off x="4784316" y="3105904"/>
            <a:ext cx="1689315" cy="377889"/>
          </a:xfrm>
          <a:prstGeom prst="rect">
            <a:avLst/>
          </a:prstGeom>
          <a:solidFill>
            <a:srgbClr val="D5E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Runnable</a:t>
            </a:r>
          </a:p>
        </p:txBody>
      </p:sp>
      <p:cxnSp>
        <p:nvCxnSpPr>
          <p:cNvPr id="32" name="Connector: Curved 31">
            <a:extLst>
              <a:ext uri="{FF2B5EF4-FFF2-40B4-BE49-F238E27FC236}">
                <a16:creationId xmlns:a16="http://schemas.microsoft.com/office/drawing/2014/main" id="{D0658509-1629-46BE-97D6-F2F6A0F68551}"/>
              </a:ext>
            </a:extLst>
          </p:cNvPr>
          <p:cNvCxnSpPr>
            <a:cxnSpLocks/>
            <a:stCxn id="35" idx="3"/>
            <a:endCxn id="44" idx="1"/>
          </p:cNvCxnSpPr>
          <p:nvPr/>
        </p:nvCxnSpPr>
        <p:spPr>
          <a:xfrm flipV="1">
            <a:off x="6473631" y="3015773"/>
            <a:ext cx="1129324" cy="279076"/>
          </a:xfrm>
          <a:prstGeom prst="curvedConnector3">
            <a:avLst/>
          </a:prstGeom>
          <a:ln w="22225">
            <a:solidFill>
              <a:schemeClr val="tx1"/>
            </a:solidFill>
            <a:headEnd type="diamo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25DA0F0-7C8B-46A4-90F4-7C2A47CC8211}"/>
              </a:ext>
            </a:extLst>
          </p:cNvPr>
          <p:cNvCxnSpPr>
            <a:cxnSpLocks/>
            <a:stCxn id="35" idx="3"/>
            <a:endCxn id="45" idx="1"/>
          </p:cNvCxnSpPr>
          <p:nvPr/>
        </p:nvCxnSpPr>
        <p:spPr>
          <a:xfrm>
            <a:off x="6473631" y="3294849"/>
            <a:ext cx="1129324" cy="293795"/>
          </a:xfrm>
          <a:prstGeom prst="curvedConnector3">
            <a:avLst/>
          </a:prstGeom>
          <a:ln w="22225">
            <a:solidFill>
              <a:schemeClr val="tx1"/>
            </a:solidFill>
            <a:headEnd type="none" w="lg" len="sm"/>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39E6508-779F-4EDE-9890-536551FD6632}"/>
              </a:ext>
            </a:extLst>
          </p:cNvPr>
          <p:cNvSpPr/>
          <p:nvPr/>
        </p:nvSpPr>
        <p:spPr>
          <a:xfrm>
            <a:off x="7602955" y="2826828"/>
            <a:ext cx="1689315" cy="377889"/>
          </a:xfrm>
          <a:prstGeom prst="rect">
            <a:avLst/>
          </a:prstGeom>
          <a:solidFill>
            <a:srgbClr val="FFF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Running</a:t>
            </a:r>
          </a:p>
        </p:txBody>
      </p:sp>
      <p:sp>
        <p:nvSpPr>
          <p:cNvPr id="45" name="Rectangle 44">
            <a:extLst>
              <a:ext uri="{FF2B5EF4-FFF2-40B4-BE49-F238E27FC236}">
                <a16:creationId xmlns:a16="http://schemas.microsoft.com/office/drawing/2014/main" id="{03663F15-4F2C-497A-B080-98DBD8791D18}"/>
              </a:ext>
            </a:extLst>
          </p:cNvPr>
          <p:cNvSpPr/>
          <p:nvPr/>
        </p:nvSpPr>
        <p:spPr>
          <a:xfrm>
            <a:off x="7602955" y="3399699"/>
            <a:ext cx="1689315" cy="377889"/>
          </a:xfrm>
          <a:prstGeom prst="rect">
            <a:avLst/>
          </a:prstGeom>
          <a:solidFill>
            <a:srgbClr val="FFF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Ready </a:t>
            </a:r>
          </a:p>
        </p:txBody>
      </p:sp>
      <p:sp>
        <p:nvSpPr>
          <p:cNvPr id="48" name="Rectangle 47">
            <a:extLst>
              <a:ext uri="{FF2B5EF4-FFF2-40B4-BE49-F238E27FC236}">
                <a16:creationId xmlns:a16="http://schemas.microsoft.com/office/drawing/2014/main" id="{572BD760-15CB-4CD8-A7E5-1EE038032693}"/>
              </a:ext>
            </a:extLst>
          </p:cNvPr>
          <p:cNvSpPr/>
          <p:nvPr/>
        </p:nvSpPr>
        <p:spPr>
          <a:xfrm>
            <a:off x="5198122" y="4285172"/>
            <a:ext cx="1689315" cy="377889"/>
          </a:xfrm>
          <a:prstGeom prst="rect">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Blocked</a:t>
            </a:r>
          </a:p>
        </p:txBody>
      </p:sp>
      <p:cxnSp>
        <p:nvCxnSpPr>
          <p:cNvPr id="54" name="Connector: Curved 53">
            <a:extLst>
              <a:ext uri="{FF2B5EF4-FFF2-40B4-BE49-F238E27FC236}">
                <a16:creationId xmlns:a16="http://schemas.microsoft.com/office/drawing/2014/main" id="{281D1A52-BE70-4FBA-A31D-3960D0AC8DEA}"/>
              </a:ext>
            </a:extLst>
          </p:cNvPr>
          <p:cNvCxnSpPr>
            <a:cxnSpLocks/>
            <a:stCxn id="48" idx="3"/>
            <a:endCxn id="58" idx="1"/>
          </p:cNvCxnSpPr>
          <p:nvPr/>
        </p:nvCxnSpPr>
        <p:spPr>
          <a:xfrm flipV="1">
            <a:off x="6887437" y="4242918"/>
            <a:ext cx="715517" cy="231199"/>
          </a:xfrm>
          <a:prstGeom prst="curvedConnector3">
            <a:avLst/>
          </a:prstGeom>
          <a:ln w="22225">
            <a:solidFill>
              <a:schemeClr val="tx1"/>
            </a:solidFill>
            <a:headEnd type="none" w="lg" len="sm"/>
            <a:tailEnd type="stealth"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3BFD45D-CA2F-4DF4-B363-4FFF3A2B8DA9}"/>
              </a:ext>
            </a:extLst>
          </p:cNvPr>
          <p:cNvSpPr/>
          <p:nvPr/>
        </p:nvSpPr>
        <p:spPr>
          <a:xfrm>
            <a:off x="7602954" y="4053973"/>
            <a:ext cx="1689315" cy="377889"/>
          </a:xfrm>
          <a:prstGeom prst="rect">
            <a:avLst/>
          </a:prstGeom>
          <a:solidFill>
            <a:srgbClr val="FFF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Waiting ()</a:t>
            </a:r>
          </a:p>
        </p:txBody>
      </p:sp>
      <p:cxnSp>
        <p:nvCxnSpPr>
          <p:cNvPr id="59" name="Connector: Curved 58">
            <a:extLst>
              <a:ext uri="{FF2B5EF4-FFF2-40B4-BE49-F238E27FC236}">
                <a16:creationId xmlns:a16="http://schemas.microsoft.com/office/drawing/2014/main" id="{78615178-D7A9-46CC-AECB-E94BE36DA9CE}"/>
              </a:ext>
            </a:extLst>
          </p:cNvPr>
          <p:cNvCxnSpPr>
            <a:cxnSpLocks/>
            <a:stCxn id="48" idx="3"/>
          </p:cNvCxnSpPr>
          <p:nvPr/>
        </p:nvCxnSpPr>
        <p:spPr>
          <a:xfrm>
            <a:off x="6887437" y="4474117"/>
            <a:ext cx="715517" cy="341345"/>
          </a:xfrm>
          <a:prstGeom prst="curvedConnector3">
            <a:avLst/>
          </a:prstGeom>
          <a:ln w="22225">
            <a:solidFill>
              <a:schemeClr val="tx1"/>
            </a:solidFill>
            <a:headEnd type="none" w="lg" len="sm"/>
            <a:tailEnd type="stealth" w="lg" len="lg"/>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B63DFAB-7F5A-4414-89D4-57B2A96211BA}"/>
              </a:ext>
            </a:extLst>
          </p:cNvPr>
          <p:cNvSpPr/>
          <p:nvPr/>
        </p:nvSpPr>
        <p:spPr>
          <a:xfrm>
            <a:off x="7602953" y="4708247"/>
            <a:ext cx="1689315" cy="377889"/>
          </a:xfrm>
          <a:prstGeom prst="rect">
            <a:avLst/>
          </a:prstGeom>
          <a:solidFill>
            <a:srgbClr val="FFF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Read ()</a:t>
            </a:r>
          </a:p>
        </p:txBody>
      </p:sp>
      <p:sp>
        <p:nvSpPr>
          <p:cNvPr id="66" name="Rectangle 65">
            <a:extLst>
              <a:ext uri="{FF2B5EF4-FFF2-40B4-BE49-F238E27FC236}">
                <a16:creationId xmlns:a16="http://schemas.microsoft.com/office/drawing/2014/main" id="{284A43BB-164B-4FC4-8F94-D04304875CD1}"/>
              </a:ext>
            </a:extLst>
          </p:cNvPr>
          <p:cNvSpPr/>
          <p:nvPr/>
        </p:nvSpPr>
        <p:spPr>
          <a:xfrm>
            <a:off x="5555880" y="5225965"/>
            <a:ext cx="1689315" cy="3778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Book Antiqua" panose="02040602050305030304" pitchFamily="18" charset="0"/>
              </a:rPr>
              <a:t>Suspended</a:t>
            </a:r>
          </a:p>
        </p:txBody>
      </p:sp>
      <p:cxnSp>
        <p:nvCxnSpPr>
          <p:cNvPr id="67" name="Straight Connector 66">
            <a:extLst>
              <a:ext uri="{FF2B5EF4-FFF2-40B4-BE49-F238E27FC236}">
                <a16:creationId xmlns:a16="http://schemas.microsoft.com/office/drawing/2014/main" id="{4EBF5CE1-C382-4E45-92C7-F8400580920F}"/>
              </a:ext>
            </a:extLst>
          </p:cNvPr>
          <p:cNvCxnSpPr>
            <a:cxnSpLocks/>
            <a:stCxn id="57" idx="2"/>
          </p:cNvCxnSpPr>
          <p:nvPr/>
        </p:nvCxnSpPr>
        <p:spPr>
          <a:xfrm>
            <a:off x="2392415" y="2201611"/>
            <a:ext cx="908178" cy="3786962"/>
          </a:xfrm>
          <a:prstGeom prst="line">
            <a:avLst/>
          </a:prstGeom>
          <a:ln w="22225">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E3C7AE6-B183-4A93-8632-10DA5AE84688}"/>
              </a:ext>
            </a:extLst>
          </p:cNvPr>
          <p:cNvCxnSpPr>
            <a:cxnSpLocks/>
            <a:endCxn id="70" idx="1"/>
          </p:cNvCxnSpPr>
          <p:nvPr/>
        </p:nvCxnSpPr>
        <p:spPr>
          <a:xfrm flipV="1">
            <a:off x="3300593" y="5958365"/>
            <a:ext cx="2255287" cy="30209"/>
          </a:xfrm>
          <a:prstGeom prst="line">
            <a:avLst/>
          </a:prstGeom>
          <a:ln w="22225">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563F2254-FB28-4835-9B58-784FFED1D547}"/>
              </a:ext>
            </a:extLst>
          </p:cNvPr>
          <p:cNvSpPr/>
          <p:nvPr/>
        </p:nvSpPr>
        <p:spPr>
          <a:xfrm>
            <a:off x="5555880" y="5769420"/>
            <a:ext cx="1689315" cy="3778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Terminated </a:t>
            </a:r>
          </a:p>
        </p:txBody>
      </p:sp>
      <p:sp>
        <p:nvSpPr>
          <p:cNvPr id="71" name="TextBox 70">
            <a:extLst>
              <a:ext uri="{FF2B5EF4-FFF2-40B4-BE49-F238E27FC236}">
                <a16:creationId xmlns:a16="http://schemas.microsoft.com/office/drawing/2014/main" id="{3DA3C668-FFFB-47B0-A16B-56C86D28ED5B}"/>
              </a:ext>
            </a:extLst>
          </p:cNvPr>
          <p:cNvSpPr txBox="1"/>
          <p:nvPr/>
        </p:nvSpPr>
        <p:spPr>
          <a:xfrm>
            <a:off x="7245195" y="5251702"/>
            <a:ext cx="3781586" cy="369332"/>
          </a:xfrm>
          <a:prstGeom prst="rect">
            <a:avLst/>
          </a:prstGeom>
          <a:noFill/>
        </p:spPr>
        <p:txBody>
          <a:bodyPr wrap="square" rtlCol="0">
            <a:spAutoFit/>
          </a:bodyPr>
          <a:lstStyle/>
          <a:p>
            <a:r>
              <a:rPr lang="en-US" altLang="en-US" sz="1800" dirty="0">
                <a:latin typeface="Book Antiqua" panose="02040602050305030304" pitchFamily="18" charset="0"/>
              </a:rPr>
              <a:t>e.g., swapped to virtual memory</a:t>
            </a:r>
            <a:endParaRPr lang="en-GB" dirty="0">
              <a:latin typeface="Book Antiqua" panose="02040602050305030304" pitchFamily="18" charset="0"/>
            </a:endParaRPr>
          </a:p>
        </p:txBody>
      </p:sp>
    </p:spTree>
    <p:extLst>
      <p:ext uri="{BB962C8B-B14F-4D97-AF65-F5344CB8AC3E}">
        <p14:creationId xmlns:p14="http://schemas.microsoft.com/office/powerpoint/2010/main" val="242161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In This Chapter</a:t>
            </a:r>
          </a:p>
        </p:txBody>
      </p:sp>
      <p:sp>
        <p:nvSpPr>
          <p:cNvPr id="2" name="TextBox 1">
            <a:extLst>
              <a:ext uri="{FF2B5EF4-FFF2-40B4-BE49-F238E27FC236}">
                <a16:creationId xmlns:a16="http://schemas.microsoft.com/office/drawing/2014/main" id="{7F7DA87E-2BC8-496C-909C-2EC7361A3331}"/>
              </a:ext>
            </a:extLst>
          </p:cNvPr>
          <p:cNvSpPr txBox="1"/>
          <p:nvPr/>
        </p:nvSpPr>
        <p:spPr>
          <a:xfrm>
            <a:off x="774915" y="1915993"/>
            <a:ext cx="10662834" cy="2677656"/>
          </a:xfrm>
          <a:prstGeom prst="rect">
            <a:avLst/>
          </a:prstGeom>
          <a:noFill/>
        </p:spPr>
        <p:txBody>
          <a:bodyPr wrap="square" rtlCol="0">
            <a:spAutoFit/>
          </a:bodyPr>
          <a:lstStyle/>
          <a:p>
            <a:pPr marL="457200" indent="-457200" algn="just">
              <a:buFont typeface="Wingdings" panose="05000000000000000000" pitchFamily="2" charset="2"/>
              <a:buChar char="q"/>
            </a:pPr>
            <a:r>
              <a:rPr lang="en-GB" sz="2800" dirty="0">
                <a:latin typeface="Book Antiqua" panose="02040602050305030304" pitchFamily="18" charset="0"/>
              </a:rPr>
              <a:t>Parallel Computing.</a:t>
            </a:r>
          </a:p>
          <a:p>
            <a:pPr marL="457200" indent="-457200" algn="just">
              <a:buFont typeface="Wingdings" panose="05000000000000000000" pitchFamily="2" charset="2"/>
              <a:buChar char="q"/>
            </a:pPr>
            <a:r>
              <a:rPr lang="en-GB" sz="2800" dirty="0">
                <a:latin typeface="Book Antiqua" panose="02040602050305030304" pitchFamily="18" charset="0"/>
              </a:rPr>
              <a:t>Distributed Computing.</a:t>
            </a:r>
          </a:p>
          <a:p>
            <a:pPr marL="457200" indent="-457200" algn="just">
              <a:buFont typeface="Wingdings" panose="05000000000000000000" pitchFamily="2" charset="2"/>
              <a:buChar char="q"/>
            </a:pPr>
            <a:r>
              <a:rPr lang="en-GB" sz="2800" dirty="0">
                <a:latin typeface="Book Antiqua" panose="02040602050305030304" pitchFamily="18" charset="0"/>
              </a:rPr>
              <a:t>Communication in DS: Remote Procedure Call.</a:t>
            </a:r>
          </a:p>
          <a:p>
            <a:pPr marL="457200" indent="-457200" algn="just">
              <a:buFont typeface="Wingdings" panose="05000000000000000000" pitchFamily="2" charset="2"/>
              <a:buChar char="q"/>
            </a:pPr>
            <a:r>
              <a:rPr lang="en-GB" sz="2800" dirty="0">
                <a:latin typeface="Book Antiqua" panose="02040602050305030304" pitchFamily="18" charset="0"/>
              </a:rPr>
              <a:t>Distributed System architecture: Overview</a:t>
            </a:r>
          </a:p>
          <a:p>
            <a:pPr marL="457200" indent="-457200" algn="just">
              <a:buFont typeface="Wingdings" panose="05000000000000000000" pitchFamily="2" charset="2"/>
              <a:buChar char="q"/>
            </a:pPr>
            <a:r>
              <a:rPr lang="en-GB" sz="2800" dirty="0">
                <a:latin typeface="Book Antiqua" panose="02040602050305030304" pitchFamily="18" charset="0"/>
              </a:rPr>
              <a:t>Distributed System architecture: Styles.</a:t>
            </a:r>
          </a:p>
          <a:p>
            <a:pPr marL="457200" indent="-457200" algn="just">
              <a:buFont typeface="Wingdings" panose="05000000000000000000" pitchFamily="2" charset="2"/>
              <a:buChar char="q"/>
            </a:pPr>
            <a:endParaRPr lang="en-GB" sz="2800" dirty="0">
              <a:latin typeface="Book Antiqua" panose="02040602050305030304" pitchFamily="18" charset="0"/>
            </a:endParaRPr>
          </a:p>
        </p:txBody>
      </p:sp>
      <p:sp>
        <p:nvSpPr>
          <p:cNvPr id="3" name="Slide Number Placeholder 2">
            <a:extLst>
              <a:ext uri="{FF2B5EF4-FFF2-40B4-BE49-F238E27FC236}">
                <a16:creationId xmlns:a16="http://schemas.microsoft.com/office/drawing/2014/main" id="{4AAC72C4-FE6A-4FBD-B9F0-3726E886691C}"/>
              </a:ext>
            </a:extLst>
          </p:cNvPr>
          <p:cNvSpPr>
            <a:spLocks noGrp="1"/>
          </p:cNvSpPr>
          <p:nvPr>
            <p:ph type="sldNum" sz="quarter" idx="12"/>
          </p:nvPr>
        </p:nvSpPr>
        <p:spPr/>
        <p:txBody>
          <a:bodyPr/>
          <a:lstStyle/>
          <a:p>
            <a:fld id="{60553ECD-7F6D-420D-93CA-D8D15EB427AC}" type="slidenum">
              <a:rPr lang="en-US" smtClean="0"/>
              <a:t>2</a:t>
            </a:fld>
            <a:endParaRPr lang="en-US"/>
          </a:p>
        </p:txBody>
      </p:sp>
    </p:spTree>
    <p:extLst>
      <p:ext uri="{BB962C8B-B14F-4D97-AF65-F5344CB8AC3E}">
        <p14:creationId xmlns:p14="http://schemas.microsoft.com/office/powerpoint/2010/main" val="1602539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20</a:t>
            </a:fld>
            <a:endParaRPr lang="en-US"/>
          </a:p>
        </p:txBody>
      </p:sp>
      <p:sp>
        <p:nvSpPr>
          <p:cNvPr id="60" name="TextBox 59">
            <a:extLst>
              <a:ext uri="{FF2B5EF4-FFF2-40B4-BE49-F238E27FC236}">
                <a16:creationId xmlns:a16="http://schemas.microsoft.com/office/drawing/2014/main" id="{3D384336-3893-4B41-AC19-7BB0DBA4C22A}"/>
              </a:ext>
            </a:extLst>
          </p:cNvPr>
          <p:cNvSpPr txBox="1"/>
          <p:nvPr/>
        </p:nvSpPr>
        <p:spPr>
          <a:xfrm>
            <a:off x="991892" y="1296823"/>
            <a:ext cx="4262033"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 Process State:-</a:t>
            </a:r>
          </a:p>
        </p:txBody>
      </p:sp>
      <p:pic>
        <p:nvPicPr>
          <p:cNvPr id="31" name="Picture 30">
            <a:extLst>
              <a:ext uri="{FF2B5EF4-FFF2-40B4-BE49-F238E27FC236}">
                <a16:creationId xmlns:a16="http://schemas.microsoft.com/office/drawing/2014/main" id="{D6297963-D0A3-4F16-9D38-6A65F3158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116" y="2004709"/>
            <a:ext cx="9331767" cy="372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420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19933"/>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21</a:t>
            </a:fld>
            <a:endParaRPr lang="en-US"/>
          </a:p>
        </p:txBody>
      </p:sp>
      <p:pic>
        <p:nvPicPr>
          <p:cNvPr id="6" name="Picture 5">
            <a:extLst>
              <a:ext uri="{FF2B5EF4-FFF2-40B4-BE49-F238E27FC236}">
                <a16:creationId xmlns:a16="http://schemas.microsoft.com/office/drawing/2014/main" id="{FE7864C9-69E7-4417-A252-288DFF9F0F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956518" y="1733119"/>
            <a:ext cx="2662045"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67A6FEB-2E5F-4DD2-9707-64B7513D08A8}"/>
              </a:ext>
            </a:extLst>
          </p:cNvPr>
          <p:cNvSpPr txBox="1"/>
          <p:nvPr/>
        </p:nvSpPr>
        <p:spPr>
          <a:xfrm>
            <a:off x="619932" y="1733397"/>
            <a:ext cx="8022229" cy="4524315"/>
          </a:xfrm>
          <a:prstGeom prst="rect">
            <a:avLst/>
          </a:prstGeom>
          <a:noFill/>
          <a:ln>
            <a:solidFill>
              <a:srgbClr val="CD3301"/>
            </a:solidFill>
          </a:ln>
        </p:spPr>
        <p:txBody>
          <a:bodyPr wrap="square" rtlCol="0">
            <a:spAutoFit/>
          </a:bodyPr>
          <a:lstStyle/>
          <a:p>
            <a:pPr algn="just"/>
            <a:r>
              <a:rPr lang="en-GB" sz="2400" dirty="0">
                <a:latin typeface="Book Antiqua" panose="02040602050305030304" pitchFamily="18" charset="0"/>
              </a:rPr>
              <a:t>Information associated with each process also called </a:t>
            </a:r>
            <a:r>
              <a:rPr lang="en-GB" sz="2400" b="1" u="sng" dirty="0">
                <a:latin typeface="Book Antiqua" panose="02040602050305030304" pitchFamily="18" charset="0"/>
              </a:rPr>
              <a:t>Task Control Block/ Process Image</a:t>
            </a:r>
            <a:r>
              <a:rPr lang="en-GB" sz="2400" dirty="0">
                <a:latin typeface="Book Antiqua" panose="02040602050305030304" pitchFamily="18" charset="0"/>
              </a:rPr>
              <a:t>. </a:t>
            </a:r>
          </a:p>
          <a:p>
            <a:pPr marL="342900" indent="-342900" algn="just">
              <a:buFont typeface="Wingdings" panose="05000000000000000000" pitchFamily="2" charset="2"/>
              <a:buChar char="q"/>
            </a:pPr>
            <a:r>
              <a:rPr lang="en-GB" sz="2400" dirty="0">
                <a:latin typeface="Book Antiqua" panose="02040602050305030304" pitchFamily="18" charset="0"/>
              </a:rPr>
              <a:t>Process state – running, waiting, etc</a:t>
            </a:r>
          </a:p>
          <a:p>
            <a:pPr marL="342900" indent="-342900" algn="just">
              <a:buFont typeface="Wingdings" panose="05000000000000000000" pitchFamily="2" charset="2"/>
              <a:buChar char="q"/>
            </a:pPr>
            <a:r>
              <a:rPr lang="en-GB" sz="2400" dirty="0">
                <a:latin typeface="Book Antiqua" panose="02040602050305030304" pitchFamily="18" charset="0"/>
              </a:rPr>
              <a:t>Program counter – location of instruction to next execute</a:t>
            </a:r>
          </a:p>
          <a:p>
            <a:pPr marL="342900" indent="-342900" algn="just">
              <a:buFont typeface="Wingdings" panose="05000000000000000000" pitchFamily="2" charset="2"/>
              <a:buChar char="q"/>
            </a:pPr>
            <a:r>
              <a:rPr lang="en-GB" sz="2400" dirty="0">
                <a:latin typeface="Book Antiqua" panose="02040602050305030304" pitchFamily="18" charset="0"/>
              </a:rPr>
              <a:t>CPU registers – contents of all process-centric registers</a:t>
            </a:r>
          </a:p>
          <a:p>
            <a:pPr marL="342900" indent="-342900" algn="just">
              <a:buFont typeface="Wingdings" panose="05000000000000000000" pitchFamily="2" charset="2"/>
              <a:buChar char="q"/>
            </a:pPr>
            <a:r>
              <a:rPr lang="en-GB" sz="2400" dirty="0">
                <a:latin typeface="Book Antiqua" panose="02040602050305030304" pitchFamily="18" charset="0"/>
              </a:rPr>
              <a:t>CPU scheduling information- priorities, scheduling queue pointers</a:t>
            </a:r>
          </a:p>
          <a:p>
            <a:pPr marL="342900" indent="-342900" algn="just">
              <a:buFont typeface="Wingdings" panose="05000000000000000000" pitchFamily="2" charset="2"/>
              <a:buChar char="q"/>
            </a:pPr>
            <a:r>
              <a:rPr lang="en-GB" sz="2400" dirty="0">
                <a:latin typeface="Book Antiqua" panose="02040602050305030304" pitchFamily="18" charset="0"/>
              </a:rPr>
              <a:t>Memory-management information – memory allocated to the process</a:t>
            </a:r>
          </a:p>
          <a:p>
            <a:pPr marL="342900" indent="-342900" algn="just">
              <a:buFont typeface="Wingdings" panose="05000000000000000000" pitchFamily="2" charset="2"/>
              <a:buChar char="q"/>
            </a:pPr>
            <a:r>
              <a:rPr lang="en-GB" sz="2400" dirty="0">
                <a:latin typeface="Book Antiqua" panose="02040602050305030304" pitchFamily="18" charset="0"/>
              </a:rPr>
              <a:t>I/O status information – I/O devices allocated to process, list of open files</a:t>
            </a:r>
          </a:p>
        </p:txBody>
      </p:sp>
      <p:sp>
        <p:nvSpPr>
          <p:cNvPr id="8" name="Rectangle: Rounded Corners 7">
            <a:extLst>
              <a:ext uri="{FF2B5EF4-FFF2-40B4-BE49-F238E27FC236}">
                <a16:creationId xmlns:a16="http://schemas.microsoft.com/office/drawing/2014/main" id="{E5B0D47D-B3C3-4D4D-BDA8-37DACB588D03}"/>
              </a:ext>
            </a:extLst>
          </p:cNvPr>
          <p:cNvSpPr/>
          <p:nvPr/>
        </p:nvSpPr>
        <p:spPr>
          <a:xfrm>
            <a:off x="619932" y="1339592"/>
            <a:ext cx="3839240" cy="393805"/>
          </a:xfrm>
          <a:prstGeom prst="roundRect">
            <a:avLst/>
          </a:prstGeom>
          <a:solidFill>
            <a:srgbClr val="CD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 Process Control Block (PCB):-</a:t>
            </a:r>
          </a:p>
        </p:txBody>
      </p:sp>
    </p:spTree>
    <p:extLst>
      <p:ext uri="{BB962C8B-B14F-4D97-AF65-F5344CB8AC3E}">
        <p14:creationId xmlns:p14="http://schemas.microsoft.com/office/powerpoint/2010/main" val="1089105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19933"/>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Process: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22</a:t>
            </a:fld>
            <a:endParaRPr lang="en-US"/>
          </a:p>
        </p:txBody>
      </p:sp>
      <p:pic>
        <p:nvPicPr>
          <p:cNvPr id="5" name="Picture 4" descr="Diagram, schematic&#10;&#10;Description automatically generated">
            <a:extLst>
              <a:ext uri="{FF2B5EF4-FFF2-40B4-BE49-F238E27FC236}">
                <a16:creationId xmlns:a16="http://schemas.microsoft.com/office/drawing/2014/main" id="{96FC4D98-B50E-55DC-0364-CEEF7540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437" y="1258897"/>
            <a:ext cx="5454838" cy="4979170"/>
          </a:xfrm>
          <a:prstGeom prst="rect">
            <a:avLst/>
          </a:prstGeom>
        </p:spPr>
      </p:pic>
    </p:spTree>
    <p:extLst>
      <p:ext uri="{BB962C8B-B14F-4D97-AF65-F5344CB8AC3E}">
        <p14:creationId xmlns:p14="http://schemas.microsoft.com/office/powerpoint/2010/main" val="174197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1DEC2-91E3-4408-85DA-E798B13893C7}"/>
              </a:ext>
            </a:extLst>
          </p:cNvPr>
          <p:cNvSpPr>
            <a:spLocks noGrp="1"/>
          </p:cNvSpPr>
          <p:nvPr>
            <p:ph type="sldNum" sz="quarter" idx="12"/>
          </p:nvPr>
        </p:nvSpPr>
        <p:spPr/>
        <p:txBody>
          <a:bodyPr/>
          <a:lstStyle/>
          <a:p>
            <a:fld id="{60553ECD-7F6D-420D-93CA-D8D15EB427AC}" type="slidenum">
              <a:rPr lang="en-US" smtClean="0"/>
              <a:t>23</a:t>
            </a:fld>
            <a:endParaRPr lang="en-US"/>
          </a:p>
        </p:txBody>
      </p:sp>
      <p:sp>
        <p:nvSpPr>
          <p:cNvPr id="5" name="TextBox 4">
            <a:extLst>
              <a:ext uri="{FF2B5EF4-FFF2-40B4-BE49-F238E27FC236}">
                <a16:creationId xmlns:a16="http://schemas.microsoft.com/office/drawing/2014/main" id="{C87D89DB-14F5-4958-9661-73D8B611807A}"/>
              </a:ext>
            </a:extLst>
          </p:cNvPr>
          <p:cNvSpPr txBox="1"/>
          <p:nvPr/>
        </p:nvSpPr>
        <p:spPr>
          <a:xfrm>
            <a:off x="1686732" y="2228671"/>
            <a:ext cx="8818535" cy="1200329"/>
          </a:xfrm>
          <a:prstGeom prst="rect">
            <a:avLst/>
          </a:prstGeom>
          <a:noFill/>
        </p:spPr>
        <p:txBody>
          <a:bodyPr wrap="square" rtlCol="0">
            <a:spAutoFit/>
          </a:bodyPr>
          <a:lstStyle/>
          <a:p>
            <a:pPr algn="ctr"/>
            <a:r>
              <a:rPr lang="en-GB" sz="7200" b="1" dirty="0">
                <a:latin typeface="Book Antiqua" panose="02040602050305030304" pitchFamily="18" charset="0"/>
              </a:rPr>
              <a:t> Threads: Overview</a:t>
            </a:r>
          </a:p>
        </p:txBody>
      </p:sp>
    </p:spTree>
    <p:extLst>
      <p:ext uri="{BB962C8B-B14F-4D97-AF65-F5344CB8AC3E}">
        <p14:creationId xmlns:p14="http://schemas.microsoft.com/office/powerpoint/2010/main" val="85025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19933"/>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Thread: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24</a:t>
            </a:fld>
            <a:endParaRPr lang="en-US"/>
          </a:p>
        </p:txBody>
      </p:sp>
      <p:sp>
        <p:nvSpPr>
          <p:cNvPr id="11" name="TextBox 10">
            <a:extLst>
              <a:ext uri="{FF2B5EF4-FFF2-40B4-BE49-F238E27FC236}">
                <a16:creationId xmlns:a16="http://schemas.microsoft.com/office/drawing/2014/main" id="{AB3B1EFC-69A6-45A1-AA8B-E2EB7DED7C56}"/>
              </a:ext>
            </a:extLst>
          </p:cNvPr>
          <p:cNvSpPr txBox="1"/>
          <p:nvPr/>
        </p:nvSpPr>
        <p:spPr>
          <a:xfrm>
            <a:off x="619933" y="2090172"/>
            <a:ext cx="10817817" cy="2308324"/>
          </a:xfrm>
          <a:prstGeom prst="rect">
            <a:avLst/>
          </a:prstGeom>
          <a:noFill/>
          <a:ln>
            <a:solidFill>
              <a:srgbClr val="CD3301"/>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Thread is a lightweight program.</a:t>
            </a:r>
          </a:p>
          <a:p>
            <a:pPr marL="342900" indent="-342900" algn="just">
              <a:buFont typeface="Wingdings" panose="05000000000000000000" pitchFamily="2" charset="2"/>
              <a:buChar char="q"/>
            </a:pPr>
            <a:r>
              <a:rPr lang="en-GB" sz="2400" dirty="0">
                <a:latin typeface="Book Antiqua" panose="02040602050305030304" pitchFamily="18" charset="0"/>
              </a:rPr>
              <a:t>All threads use the same address space </a:t>
            </a:r>
            <a:r>
              <a:rPr lang="en-GB" sz="2400" dirty="0">
                <a:highlight>
                  <a:srgbClr val="FFFF00"/>
                </a:highlight>
                <a:latin typeface="Book Antiqua" panose="02040602050305030304" pitchFamily="18" charset="0"/>
              </a:rPr>
              <a:t>(is a bottleneck)</a:t>
            </a:r>
          </a:p>
          <a:p>
            <a:pPr marL="342900" indent="-342900" algn="just">
              <a:buFont typeface="Wingdings" panose="05000000000000000000" pitchFamily="2" charset="2"/>
              <a:buChar char="q"/>
            </a:pPr>
            <a:r>
              <a:rPr lang="en-GB" sz="2400" dirty="0">
                <a:latin typeface="Book Antiqua" panose="02040602050305030304" pitchFamily="18" charset="0"/>
              </a:rPr>
              <a:t>Subdivides work of the process</a:t>
            </a:r>
          </a:p>
          <a:p>
            <a:pPr marL="342900" indent="-342900" algn="just">
              <a:buFont typeface="Wingdings" panose="05000000000000000000" pitchFamily="2" charset="2"/>
              <a:buChar char="q"/>
            </a:pPr>
            <a:r>
              <a:rPr lang="en-GB" sz="2400" dirty="0">
                <a:latin typeface="Book Antiqua" panose="02040602050305030304" pitchFamily="18" charset="0"/>
              </a:rPr>
              <a:t>Threads are managed by the process </a:t>
            </a:r>
          </a:p>
          <a:p>
            <a:pPr marL="342900" indent="-342900" algn="just">
              <a:buFont typeface="Wingdings" panose="05000000000000000000" pitchFamily="2" charset="2"/>
              <a:buChar char="q"/>
            </a:pPr>
            <a:r>
              <a:rPr lang="en-GB" sz="2400" dirty="0">
                <a:latin typeface="Book Antiqua" panose="02040602050305030304" pitchFamily="18" charset="0"/>
              </a:rPr>
              <a:t>Reduces high overhead for creating processes and context switching</a:t>
            </a:r>
          </a:p>
          <a:p>
            <a:pPr marL="342900" indent="-342900" algn="just">
              <a:buFont typeface="Wingdings" panose="05000000000000000000" pitchFamily="2" charset="2"/>
              <a:buChar char="q"/>
            </a:pPr>
            <a:r>
              <a:rPr lang="en-GB" sz="2400" dirty="0">
                <a:latin typeface="Book Antiqua" panose="02040602050305030304" pitchFamily="18" charset="0"/>
              </a:rPr>
              <a:t>Java was designed to write thread-based programs</a:t>
            </a:r>
          </a:p>
        </p:txBody>
      </p:sp>
      <p:sp>
        <p:nvSpPr>
          <p:cNvPr id="12" name="Rectangle: Rounded Corners 11">
            <a:extLst>
              <a:ext uri="{FF2B5EF4-FFF2-40B4-BE49-F238E27FC236}">
                <a16:creationId xmlns:a16="http://schemas.microsoft.com/office/drawing/2014/main" id="{C4E68034-D8C8-4FC4-9289-0A8FE699C28C}"/>
              </a:ext>
            </a:extLst>
          </p:cNvPr>
          <p:cNvSpPr/>
          <p:nvPr/>
        </p:nvSpPr>
        <p:spPr>
          <a:xfrm>
            <a:off x="619932" y="1696367"/>
            <a:ext cx="1363851" cy="393805"/>
          </a:xfrm>
          <a:prstGeom prst="roundRect">
            <a:avLst/>
          </a:prstGeom>
          <a:solidFill>
            <a:srgbClr val="CD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Thread:-</a:t>
            </a:r>
          </a:p>
        </p:txBody>
      </p:sp>
    </p:spTree>
    <p:extLst>
      <p:ext uri="{BB962C8B-B14F-4D97-AF65-F5344CB8AC3E}">
        <p14:creationId xmlns:p14="http://schemas.microsoft.com/office/powerpoint/2010/main" val="371314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19933"/>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Thread: overview –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25</a:t>
            </a:fld>
            <a:endParaRPr lang="en-US"/>
          </a:p>
        </p:txBody>
      </p:sp>
      <p:pic>
        <p:nvPicPr>
          <p:cNvPr id="9" name="Picture 8">
            <a:extLst>
              <a:ext uri="{FF2B5EF4-FFF2-40B4-BE49-F238E27FC236}">
                <a16:creationId xmlns:a16="http://schemas.microsoft.com/office/drawing/2014/main" id="{DEA7A723-D161-4D32-9D8D-FAC7DA93E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61" y="1654693"/>
            <a:ext cx="8704431" cy="354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1779D64-7397-4CEB-8DC2-E2776C649B8F}"/>
              </a:ext>
            </a:extLst>
          </p:cNvPr>
          <p:cNvSpPr txBox="1"/>
          <p:nvPr/>
        </p:nvSpPr>
        <p:spPr>
          <a:xfrm>
            <a:off x="1673817" y="5470902"/>
            <a:ext cx="8704431" cy="707886"/>
          </a:xfrm>
          <a:prstGeom prst="rect">
            <a:avLst/>
          </a:prstGeom>
          <a:noFill/>
          <a:ln>
            <a:solidFill>
              <a:srgbClr val="CCCC00"/>
            </a:solidFill>
          </a:ln>
        </p:spPr>
        <p:txBody>
          <a:bodyPr wrap="square" rtlCol="0">
            <a:spAutoFit/>
          </a:bodyPr>
          <a:lstStyle/>
          <a:p>
            <a:r>
              <a:rPr lang="en-GB" sz="2000" dirty="0">
                <a:latin typeface="Book Antiqua" panose="02040602050305030304" pitchFamily="18" charset="0"/>
              </a:rPr>
              <a:t>        (a) Three processes each with one thread</a:t>
            </a:r>
          </a:p>
          <a:p>
            <a:r>
              <a:rPr lang="en-GB" sz="2000" dirty="0">
                <a:latin typeface="Book Antiqua" panose="02040602050305030304" pitchFamily="18" charset="0"/>
              </a:rPr>
              <a:t>        (b) One process with three threads</a:t>
            </a:r>
          </a:p>
        </p:txBody>
      </p:sp>
      <p:pic>
        <p:nvPicPr>
          <p:cNvPr id="10" name="Picture 9" descr="Icon&#10;&#10;Description automatically generated">
            <a:extLst>
              <a:ext uri="{FF2B5EF4-FFF2-40B4-BE49-F238E27FC236}">
                <a16:creationId xmlns:a16="http://schemas.microsoft.com/office/drawing/2014/main" id="{792FD654-7D2D-4C0D-A16C-8C73890E4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98607">
            <a:off x="1297956" y="5154319"/>
            <a:ext cx="751722" cy="751722"/>
          </a:xfrm>
          <a:prstGeom prst="rect">
            <a:avLst/>
          </a:prstGeom>
        </p:spPr>
      </p:pic>
    </p:spTree>
    <p:extLst>
      <p:ext uri="{BB962C8B-B14F-4D97-AF65-F5344CB8AC3E}">
        <p14:creationId xmlns:p14="http://schemas.microsoft.com/office/powerpoint/2010/main" val="398064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19933"/>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Thread: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26</a:t>
            </a:fld>
            <a:endParaRPr lang="en-US"/>
          </a:p>
        </p:txBody>
      </p:sp>
      <p:sp>
        <p:nvSpPr>
          <p:cNvPr id="7" name="TextBox 6">
            <a:extLst>
              <a:ext uri="{FF2B5EF4-FFF2-40B4-BE49-F238E27FC236}">
                <a16:creationId xmlns:a16="http://schemas.microsoft.com/office/drawing/2014/main" id="{E8C96C2F-FD9F-48DF-A97C-0FD54FB18E51}"/>
              </a:ext>
            </a:extLst>
          </p:cNvPr>
          <p:cNvSpPr txBox="1"/>
          <p:nvPr/>
        </p:nvSpPr>
        <p:spPr>
          <a:xfrm>
            <a:off x="993183" y="2056888"/>
            <a:ext cx="9996408" cy="3046988"/>
          </a:xfrm>
          <a:prstGeom prst="rect">
            <a:avLst/>
          </a:prstGeom>
          <a:noFill/>
          <a:ln>
            <a:solidFill>
              <a:schemeClr val="accent6">
                <a:lumMod val="75000"/>
              </a:schemeClr>
            </a:solidFill>
          </a:ln>
        </p:spPr>
        <p:txBody>
          <a:bodyPr wrap="square" rtlCol="0">
            <a:spAutoFit/>
          </a:bodyPr>
          <a:lstStyle/>
          <a:p>
            <a:pPr marL="342900" indent="-342900" algn="just">
              <a:buFont typeface="Wingdings" panose="05000000000000000000" pitchFamily="2" charset="2"/>
              <a:buChar char="q"/>
            </a:pPr>
            <a:r>
              <a:rPr lang="en-GB" sz="2400" dirty="0">
                <a:solidFill>
                  <a:srgbClr val="002060"/>
                </a:solidFill>
                <a:latin typeface="Book Antiqua" panose="02040602050305030304" pitchFamily="18" charset="0"/>
              </a:rPr>
              <a:t>Servers (database, mail, print, etc.)</a:t>
            </a:r>
          </a:p>
          <a:p>
            <a:pPr algn="just"/>
            <a:r>
              <a:rPr lang="en-GB" sz="2400" dirty="0">
                <a:latin typeface="Book Antiqua" panose="02040602050305030304" pitchFamily="18" charset="0"/>
              </a:rPr>
              <a:t>             - One thread per client request.</a:t>
            </a:r>
          </a:p>
          <a:p>
            <a:pPr marL="342900" indent="-342900" algn="just">
              <a:buFont typeface="Wingdings" panose="05000000000000000000" pitchFamily="2" charset="2"/>
              <a:buChar char="q"/>
            </a:pPr>
            <a:r>
              <a:rPr lang="en-GB" sz="2400" dirty="0">
                <a:solidFill>
                  <a:srgbClr val="002060"/>
                </a:solidFill>
                <a:latin typeface="Book Antiqua" panose="02040602050305030304" pitchFamily="18" charset="0"/>
              </a:rPr>
              <a:t>Network server</a:t>
            </a:r>
          </a:p>
          <a:p>
            <a:pPr algn="just"/>
            <a:r>
              <a:rPr lang="en-GB" sz="2400" dirty="0">
                <a:latin typeface="Book Antiqua" panose="02040602050305030304" pitchFamily="18" charset="0"/>
              </a:rPr>
              <a:t>             - One thread per connection.</a:t>
            </a:r>
          </a:p>
          <a:p>
            <a:pPr marL="342900" indent="-342900" algn="just">
              <a:buFont typeface="Wingdings" panose="05000000000000000000" pitchFamily="2" charset="2"/>
              <a:buChar char="q"/>
            </a:pPr>
            <a:r>
              <a:rPr lang="en-GB" sz="2400" dirty="0">
                <a:solidFill>
                  <a:srgbClr val="002060"/>
                </a:solidFill>
                <a:latin typeface="Book Antiqua" panose="02040602050305030304" pitchFamily="18" charset="0"/>
              </a:rPr>
              <a:t>Time-sharing</a:t>
            </a:r>
            <a:r>
              <a:rPr lang="en-GB" sz="2400" dirty="0">
                <a:latin typeface="Book Antiqua" panose="02040602050305030304" pitchFamily="18" charset="0"/>
              </a:rPr>
              <a:t> </a:t>
            </a:r>
          </a:p>
          <a:p>
            <a:pPr algn="just"/>
            <a:r>
              <a:rPr lang="en-GB" sz="2400" dirty="0">
                <a:latin typeface="Book Antiqua" panose="02040602050305030304" pitchFamily="18" charset="0"/>
              </a:rPr>
              <a:t>             - One thread per user.</a:t>
            </a:r>
          </a:p>
          <a:p>
            <a:pPr marL="342900" indent="-342900" algn="just">
              <a:buFont typeface="Wingdings" panose="05000000000000000000" pitchFamily="2" charset="2"/>
              <a:buChar char="q"/>
            </a:pPr>
            <a:r>
              <a:rPr lang="en-GB" sz="2400" dirty="0">
                <a:solidFill>
                  <a:srgbClr val="002060"/>
                </a:solidFill>
                <a:latin typeface="Book Antiqua" panose="02040602050305030304" pitchFamily="18" charset="0"/>
              </a:rPr>
              <a:t>Real-time factory control</a:t>
            </a:r>
          </a:p>
          <a:p>
            <a:pPr algn="just"/>
            <a:r>
              <a:rPr lang="en-GB" sz="2400" dirty="0">
                <a:latin typeface="Book Antiqua" panose="02040602050305030304" pitchFamily="18" charset="0"/>
              </a:rPr>
              <a:t>            - One thread per device.</a:t>
            </a:r>
          </a:p>
        </p:txBody>
      </p:sp>
      <p:sp>
        <p:nvSpPr>
          <p:cNvPr id="8" name="Rectangle: Rounded Corners 7">
            <a:extLst>
              <a:ext uri="{FF2B5EF4-FFF2-40B4-BE49-F238E27FC236}">
                <a16:creationId xmlns:a16="http://schemas.microsoft.com/office/drawing/2014/main" id="{AEF074D7-7E17-4C3D-86D6-F19982130F29}"/>
              </a:ext>
            </a:extLst>
          </p:cNvPr>
          <p:cNvSpPr/>
          <p:nvPr/>
        </p:nvSpPr>
        <p:spPr>
          <a:xfrm>
            <a:off x="993183" y="1696601"/>
            <a:ext cx="2172346"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*Thread usage:</a:t>
            </a:r>
          </a:p>
        </p:txBody>
      </p:sp>
    </p:spTree>
    <p:extLst>
      <p:ext uri="{BB962C8B-B14F-4D97-AF65-F5344CB8AC3E}">
        <p14:creationId xmlns:p14="http://schemas.microsoft.com/office/powerpoint/2010/main" val="2947513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1DEC2-91E3-4408-85DA-E798B13893C7}"/>
              </a:ext>
            </a:extLst>
          </p:cNvPr>
          <p:cNvSpPr>
            <a:spLocks noGrp="1"/>
          </p:cNvSpPr>
          <p:nvPr>
            <p:ph type="sldNum" sz="quarter" idx="12"/>
          </p:nvPr>
        </p:nvSpPr>
        <p:spPr/>
        <p:txBody>
          <a:bodyPr/>
          <a:lstStyle/>
          <a:p>
            <a:fld id="{60553ECD-7F6D-420D-93CA-D8D15EB427AC}" type="slidenum">
              <a:rPr lang="en-US" smtClean="0"/>
              <a:t>27</a:t>
            </a:fld>
            <a:endParaRPr lang="en-US"/>
          </a:p>
        </p:txBody>
      </p:sp>
      <p:sp>
        <p:nvSpPr>
          <p:cNvPr id="5" name="TextBox 4">
            <a:extLst>
              <a:ext uri="{FF2B5EF4-FFF2-40B4-BE49-F238E27FC236}">
                <a16:creationId xmlns:a16="http://schemas.microsoft.com/office/drawing/2014/main" id="{C87D89DB-14F5-4958-9661-73D8B611807A}"/>
              </a:ext>
            </a:extLst>
          </p:cNvPr>
          <p:cNvSpPr txBox="1"/>
          <p:nvPr/>
        </p:nvSpPr>
        <p:spPr>
          <a:xfrm>
            <a:off x="1839132" y="2120685"/>
            <a:ext cx="8818535" cy="2308324"/>
          </a:xfrm>
          <a:prstGeom prst="rect">
            <a:avLst/>
          </a:prstGeom>
          <a:noFill/>
        </p:spPr>
        <p:txBody>
          <a:bodyPr wrap="square" rtlCol="0">
            <a:spAutoFit/>
          </a:bodyPr>
          <a:lstStyle/>
          <a:p>
            <a:pPr algn="ctr"/>
            <a:r>
              <a:rPr lang="en-GB" sz="7200" b="1" dirty="0">
                <a:latin typeface="Book Antiqua" panose="02040602050305030304" pitchFamily="18" charset="0"/>
              </a:rPr>
              <a:t>Remote Procedure Call (RPC)</a:t>
            </a:r>
          </a:p>
        </p:txBody>
      </p:sp>
    </p:spTree>
    <p:extLst>
      <p:ext uri="{BB962C8B-B14F-4D97-AF65-F5344CB8AC3E}">
        <p14:creationId xmlns:p14="http://schemas.microsoft.com/office/powerpoint/2010/main" val="1992500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Communication in DS: Remote Procedure Call</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28</a:t>
            </a:fld>
            <a:endParaRPr lang="en-US"/>
          </a:p>
        </p:txBody>
      </p:sp>
      <p:sp>
        <p:nvSpPr>
          <p:cNvPr id="17" name="TextBox 16">
            <a:extLst>
              <a:ext uri="{FF2B5EF4-FFF2-40B4-BE49-F238E27FC236}">
                <a16:creationId xmlns:a16="http://schemas.microsoft.com/office/drawing/2014/main" id="{F856AAF8-C998-4CC3-A23A-3476151157D9}"/>
              </a:ext>
            </a:extLst>
          </p:cNvPr>
          <p:cNvSpPr txBox="1"/>
          <p:nvPr/>
        </p:nvSpPr>
        <p:spPr>
          <a:xfrm>
            <a:off x="1343156" y="1798007"/>
            <a:ext cx="5842861" cy="830997"/>
          </a:xfrm>
          <a:prstGeom prst="rect">
            <a:avLst/>
          </a:prstGeom>
          <a:solidFill>
            <a:schemeClr val="accent1">
              <a:lumMod val="40000"/>
              <a:lumOff val="60000"/>
            </a:schemeClr>
          </a:solidFill>
        </p:spPr>
        <p:txBody>
          <a:bodyPr wrap="square" rtlCol="0">
            <a:spAutoFit/>
          </a:bodyPr>
          <a:lstStyle/>
          <a:p>
            <a:pPr algn="just"/>
            <a:r>
              <a:rPr lang="en-GB" sz="2400" dirty="0">
                <a:latin typeface="Book Antiqua" panose="02040602050305030304" pitchFamily="18" charset="0"/>
              </a:rPr>
              <a:t>     How can these distributed servers  communicate with each other?</a:t>
            </a:r>
          </a:p>
        </p:txBody>
      </p:sp>
      <p:pic>
        <p:nvPicPr>
          <p:cNvPr id="15" name="Picture 14">
            <a:extLst>
              <a:ext uri="{FF2B5EF4-FFF2-40B4-BE49-F238E27FC236}">
                <a16:creationId xmlns:a16="http://schemas.microsoft.com/office/drawing/2014/main" id="{8BC8F745-541E-4FD4-BDE6-2F98DF477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1071" y="1652337"/>
            <a:ext cx="746714" cy="1153968"/>
          </a:xfrm>
          <a:prstGeom prst="rect">
            <a:avLst/>
          </a:prstGeom>
        </p:spPr>
      </p:pic>
      <p:pic>
        <p:nvPicPr>
          <p:cNvPr id="23" name="Picture 22">
            <a:extLst>
              <a:ext uri="{FF2B5EF4-FFF2-40B4-BE49-F238E27FC236}">
                <a16:creationId xmlns:a16="http://schemas.microsoft.com/office/drawing/2014/main" id="{406DCDD8-FC1E-4FEC-9AA2-4EA858067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752" y="1513039"/>
            <a:ext cx="746713" cy="1153967"/>
          </a:xfrm>
          <a:prstGeom prst="rect">
            <a:avLst/>
          </a:prstGeom>
        </p:spPr>
      </p:pic>
      <p:pic>
        <p:nvPicPr>
          <p:cNvPr id="24" name="Picture 23">
            <a:extLst>
              <a:ext uri="{FF2B5EF4-FFF2-40B4-BE49-F238E27FC236}">
                <a16:creationId xmlns:a16="http://schemas.microsoft.com/office/drawing/2014/main" id="{AD86D036-CA07-4A2E-ADC1-8FA171999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0434" y="1771255"/>
            <a:ext cx="746713" cy="115396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AAB05D-EB02-44AB-B332-C6685D871B09}"/>
                  </a:ext>
                </a:extLst>
              </p:cNvPr>
              <p:cNvSpPr txBox="1"/>
              <p:nvPr/>
            </p:nvSpPr>
            <p:spPr>
              <a:xfrm>
                <a:off x="7707764" y="3059668"/>
                <a:ext cx="1069383" cy="369332"/>
              </a:xfrm>
              <a:prstGeom prst="rect">
                <a:avLst/>
              </a:prstGeom>
              <a:solidFill>
                <a:srgbClr val="B5F098"/>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𝑆𝑒𝑟𝑣𝑒𝑟</m:t>
                          </m:r>
                        </m:e>
                        <m:sub>
                          <m:r>
                            <a:rPr lang="en-GB" b="0" i="1" smtClean="0">
                              <a:latin typeface="Cambria Math" panose="02040503050406030204" pitchFamily="18" charset="0"/>
                            </a:rPr>
                            <m:t>1</m:t>
                          </m:r>
                        </m:sub>
                      </m:sSub>
                    </m:oMath>
                  </m:oMathPara>
                </a14:m>
                <a:endParaRPr lang="en-GB" dirty="0"/>
              </a:p>
            </p:txBody>
          </p:sp>
        </mc:Choice>
        <mc:Fallback xmlns="">
          <p:sp>
            <p:nvSpPr>
              <p:cNvPr id="16" name="TextBox 15">
                <a:extLst>
                  <a:ext uri="{FF2B5EF4-FFF2-40B4-BE49-F238E27FC236}">
                    <a16:creationId xmlns:a16="http://schemas.microsoft.com/office/drawing/2014/main" id="{3CAAB05D-EB02-44AB-B332-C6685D871B09}"/>
                  </a:ext>
                </a:extLst>
              </p:cNvPr>
              <p:cNvSpPr txBox="1">
                <a:spLocks noRot="1" noChangeAspect="1" noMove="1" noResize="1" noEditPoints="1" noAdjustHandles="1" noChangeArrowheads="1" noChangeShapeType="1" noTextEdit="1"/>
              </p:cNvSpPr>
              <p:nvPr/>
            </p:nvSpPr>
            <p:spPr>
              <a:xfrm>
                <a:off x="7707764" y="3059668"/>
                <a:ext cx="1069383" cy="369332"/>
              </a:xfrm>
              <a:prstGeom prst="rect">
                <a:avLst/>
              </a:prstGeom>
              <a:blipFill>
                <a:blip r:embed="rId5"/>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F2931C-51A1-46F8-9A29-A1090EBF3B63}"/>
                  </a:ext>
                </a:extLst>
              </p:cNvPr>
              <p:cNvSpPr txBox="1"/>
              <p:nvPr/>
            </p:nvSpPr>
            <p:spPr>
              <a:xfrm>
                <a:off x="8964417" y="2740556"/>
                <a:ext cx="1069383" cy="369332"/>
              </a:xfrm>
              <a:prstGeom prst="rect">
                <a:avLst/>
              </a:prstGeom>
              <a:solidFill>
                <a:srgbClr val="FFFF6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𝑆𝑒𝑟𝑣𝑒𝑟</m:t>
                          </m:r>
                        </m:e>
                        <m:sub>
                          <m:r>
                            <a:rPr lang="en-GB" b="0" i="1" smtClean="0">
                              <a:latin typeface="Cambria Math" panose="02040503050406030204" pitchFamily="18" charset="0"/>
                            </a:rPr>
                            <m:t>2</m:t>
                          </m:r>
                        </m:sub>
                      </m:sSub>
                    </m:oMath>
                  </m:oMathPara>
                </a14:m>
                <a:endParaRPr lang="en-GB" dirty="0"/>
              </a:p>
            </p:txBody>
          </p:sp>
        </mc:Choice>
        <mc:Fallback xmlns="">
          <p:sp>
            <p:nvSpPr>
              <p:cNvPr id="25" name="TextBox 24">
                <a:extLst>
                  <a:ext uri="{FF2B5EF4-FFF2-40B4-BE49-F238E27FC236}">
                    <a16:creationId xmlns:a16="http://schemas.microsoft.com/office/drawing/2014/main" id="{CCF2931C-51A1-46F8-9A29-A1090EBF3B63}"/>
                  </a:ext>
                </a:extLst>
              </p:cNvPr>
              <p:cNvSpPr txBox="1">
                <a:spLocks noRot="1" noChangeAspect="1" noMove="1" noResize="1" noEditPoints="1" noAdjustHandles="1" noChangeArrowheads="1" noChangeShapeType="1" noTextEdit="1"/>
              </p:cNvSpPr>
              <p:nvPr/>
            </p:nvSpPr>
            <p:spPr>
              <a:xfrm>
                <a:off x="8964417" y="2740556"/>
                <a:ext cx="1069383" cy="369332"/>
              </a:xfrm>
              <a:prstGeom prst="rect">
                <a:avLst/>
              </a:prstGeom>
              <a:blipFill>
                <a:blip r:embed="rId6"/>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9266CE9-7AA2-4619-80EB-8D84C3625BEE}"/>
                  </a:ext>
                </a:extLst>
              </p:cNvPr>
              <p:cNvSpPr txBox="1"/>
              <p:nvPr/>
            </p:nvSpPr>
            <p:spPr>
              <a:xfrm>
                <a:off x="10201439" y="2896131"/>
                <a:ext cx="1069383" cy="369332"/>
              </a:xfrm>
              <a:prstGeom prst="rect">
                <a:avLst/>
              </a:prstGeom>
              <a:solidFill>
                <a:schemeClr val="accent6">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𝑆𝑒𝑟𝑣𝑒𝑟</m:t>
                          </m:r>
                        </m:e>
                        <m:sub>
                          <m:r>
                            <a:rPr lang="en-GB" b="0" i="1" smtClean="0">
                              <a:latin typeface="Cambria Math" panose="02040503050406030204" pitchFamily="18" charset="0"/>
                            </a:rPr>
                            <m:t>3</m:t>
                          </m:r>
                        </m:sub>
                      </m:sSub>
                    </m:oMath>
                  </m:oMathPara>
                </a14:m>
                <a:endParaRPr lang="en-GB" dirty="0"/>
              </a:p>
            </p:txBody>
          </p:sp>
        </mc:Choice>
        <mc:Fallback xmlns="">
          <p:sp>
            <p:nvSpPr>
              <p:cNvPr id="26" name="TextBox 25">
                <a:extLst>
                  <a:ext uri="{FF2B5EF4-FFF2-40B4-BE49-F238E27FC236}">
                    <a16:creationId xmlns:a16="http://schemas.microsoft.com/office/drawing/2014/main" id="{C9266CE9-7AA2-4619-80EB-8D84C3625BEE}"/>
                  </a:ext>
                </a:extLst>
              </p:cNvPr>
              <p:cNvSpPr txBox="1">
                <a:spLocks noRot="1" noChangeAspect="1" noMove="1" noResize="1" noEditPoints="1" noAdjustHandles="1" noChangeArrowheads="1" noChangeShapeType="1" noTextEdit="1"/>
              </p:cNvSpPr>
              <p:nvPr/>
            </p:nvSpPr>
            <p:spPr>
              <a:xfrm>
                <a:off x="10201439" y="2896131"/>
                <a:ext cx="1069383" cy="369332"/>
              </a:xfrm>
              <a:prstGeom prst="rect">
                <a:avLst/>
              </a:prstGeom>
              <a:blipFill>
                <a:blip r:embed="rId7"/>
                <a:stretch>
                  <a:fillRect b="-1639"/>
                </a:stretch>
              </a:blipFill>
            </p:spPr>
            <p:txBody>
              <a:bodyPr/>
              <a:lstStyle/>
              <a:p>
                <a:r>
                  <a:rPr lang="en-GB">
                    <a:noFill/>
                  </a:rPr>
                  <a:t> </a:t>
                </a:r>
              </a:p>
            </p:txBody>
          </p:sp>
        </mc:Fallback>
      </mc:AlternateContent>
      <p:pic>
        <p:nvPicPr>
          <p:cNvPr id="27" name="Picture 26" descr="Icon&#10;&#10;Description automatically generated">
            <a:extLst>
              <a:ext uri="{FF2B5EF4-FFF2-40B4-BE49-F238E27FC236}">
                <a16:creationId xmlns:a16="http://schemas.microsoft.com/office/drawing/2014/main" id="{C6ED22D4-52DA-4D5A-B9B1-ED39BA14F9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398211">
            <a:off x="920855" y="1463536"/>
            <a:ext cx="860210" cy="860210"/>
          </a:xfrm>
          <a:prstGeom prst="rect">
            <a:avLst/>
          </a:prstGeom>
        </p:spPr>
      </p:pic>
      <p:sp>
        <p:nvSpPr>
          <p:cNvPr id="28" name="TextBox 27">
            <a:extLst>
              <a:ext uri="{FF2B5EF4-FFF2-40B4-BE49-F238E27FC236}">
                <a16:creationId xmlns:a16="http://schemas.microsoft.com/office/drawing/2014/main" id="{60910F1F-3014-48CB-BBFE-7DC6F9B2F8E8}"/>
              </a:ext>
            </a:extLst>
          </p:cNvPr>
          <p:cNvSpPr txBox="1"/>
          <p:nvPr/>
        </p:nvSpPr>
        <p:spPr>
          <a:xfrm>
            <a:off x="1162373" y="4061429"/>
            <a:ext cx="9996408" cy="461665"/>
          </a:xfrm>
          <a:prstGeom prst="rect">
            <a:avLst/>
          </a:prstGeom>
          <a:noFill/>
          <a:ln>
            <a:solidFill>
              <a:schemeClr val="accent6">
                <a:lumMod val="75000"/>
              </a:schemeClr>
            </a:solidFill>
          </a:ln>
        </p:spPr>
        <p:txBody>
          <a:bodyPr wrap="square" rtlCol="0">
            <a:spAutoFit/>
          </a:bodyPr>
          <a:lstStyle/>
          <a:p>
            <a:pPr algn="just"/>
            <a:r>
              <a:rPr lang="en-GB" sz="2400" dirty="0">
                <a:latin typeface="Book Antiqua" panose="02040602050305030304" pitchFamily="18" charset="0"/>
              </a:rPr>
              <a:t>Remote Procedure Call /Subroutine Call/ Function Call</a:t>
            </a:r>
          </a:p>
        </p:txBody>
      </p:sp>
      <p:sp>
        <p:nvSpPr>
          <p:cNvPr id="29" name="Rectangle: Rounded Corners 28">
            <a:extLst>
              <a:ext uri="{FF2B5EF4-FFF2-40B4-BE49-F238E27FC236}">
                <a16:creationId xmlns:a16="http://schemas.microsoft.com/office/drawing/2014/main" id="{4E9EDA00-62F2-4753-BCBA-FBA96CC6A5E9}"/>
              </a:ext>
            </a:extLst>
          </p:cNvPr>
          <p:cNvSpPr/>
          <p:nvPr/>
        </p:nvSpPr>
        <p:spPr>
          <a:xfrm>
            <a:off x="1162373" y="3667624"/>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Solution</a:t>
            </a:r>
          </a:p>
        </p:txBody>
      </p:sp>
    </p:spTree>
    <p:extLst>
      <p:ext uri="{BB962C8B-B14F-4D97-AF65-F5344CB8AC3E}">
        <p14:creationId xmlns:p14="http://schemas.microsoft.com/office/powerpoint/2010/main" val="29398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Communication in DS: Remote Procedure Call</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29</a:t>
            </a:fld>
            <a:endParaRPr lang="en-US"/>
          </a:p>
        </p:txBody>
      </p:sp>
      <p:sp>
        <p:nvSpPr>
          <p:cNvPr id="14" name="TextBox 13">
            <a:extLst>
              <a:ext uri="{FF2B5EF4-FFF2-40B4-BE49-F238E27FC236}">
                <a16:creationId xmlns:a16="http://schemas.microsoft.com/office/drawing/2014/main" id="{2DD323AC-9EBB-4D23-AEA0-E265808AF9DC}"/>
              </a:ext>
            </a:extLst>
          </p:cNvPr>
          <p:cNvSpPr txBox="1"/>
          <p:nvPr/>
        </p:nvSpPr>
        <p:spPr>
          <a:xfrm>
            <a:off x="993183" y="2046649"/>
            <a:ext cx="9996408" cy="1569660"/>
          </a:xfrm>
          <a:prstGeom prst="rect">
            <a:avLst/>
          </a:prstGeom>
          <a:noFill/>
          <a:ln>
            <a:solidFill>
              <a:srgbClr val="00B050"/>
            </a:solidFill>
          </a:ln>
        </p:spPr>
        <p:txBody>
          <a:bodyPr wrap="square" rtlCol="0">
            <a:spAutoFit/>
          </a:bodyPr>
          <a:lstStyle/>
          <a:p>
            <a:pPr algn="just"/>
            <a:r>
              <a:rPr lang="en-GB" sz="2400" dirty="0">
                <a:latin typeface="Book Antiqua" panose="02040602050305030304" pitchFamily="18" charset="0"/>
              </a:rPr>
              <a:t>Remote Procedure Call is a software communication protocol that one program can use to request a service from a program located in another computer on a network without having to understand the network's details. </a:t>
            </a:r>
          </a:p>
        </p:txBody>
      </p:sp>
      <p:sp>
        <p:nvSpPr>
          <p:cNvPr id="18" name="Rectangle: Rounded Corners 17">
            <a:extLst>
              <a:ext uri="{FF2B5EF4-FFF2-40B4-BE49-F238E27FC236}">
                <a16:creationId xmlns:a16="http://schemas.microsoft.com/office/drawing/2014/main" id="{38E7FBA2-7B06-44CD-A4CE-77C4424F8456}"/>
              </a:ext>
            </a:extLst>
          </p:cNvPr>
          <p:cNvSpPr/>
          <p:nvPr/>
        </p:nvSpPr>
        <p:spPr>
          <a:xfrm>
            <a:off x="993182" y="1652844"/>
            <a:ext cx="3997272" cy="3938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*Remote Procedure Call (RPC)</a:t>
            </a:r>
          </a:p>
        </p:txBody>
      </p:sp>
      <p:sp>
        <p:nvSpPr>
          <p:cNvPr id="19" name="TextBox 18">
            <a:extLst>
              <a:ext uri="{FF2B5EF4-FFF2-40B4-BE49-F238E27FC236}">
                <a16:creationId xmlns:a16="http://schemas.microsoft.com/office/drawing/2014/main" id="{476AD4A9-B64B-4405-8BFD-BF195FAB3564}"/>
              </a:ext>
            </a:extLst>
          </p:cNvPr>
          <p:cNvSpPr txBox="1"/>
          <p:nvPr/>
        </p:nvSpPr>
        <p:spPr>
          <a:xfrm>
            <a:off x="1097796" y="4319641"/>
            <a:ext cx="9996408" cy="1569660"/>
          </a:xfrm>
          <a:prstGeom prst="rect">
            <a:avLst/>
          </a:prstGeom>
          <a:noFill/>
          <a:ln>
            <a:solidFill>
              <a:schemeClr val="accent6">
                <a:lumMod val="75000"/>
              </a:schemeClr>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RPC uses Client/Server model.</a:t>
            </a:r>
          </a:p>
          <a:p>
            <a:pPr marL="342900" indent="-342900" algn="just">
              <a:buFont typeface="Wingdings" panose="05000000000000000000" pitchFamily="2" charset="2"/>
              <a:buChar char="q"/>
            </a:pPr>
            <a:r>
              <a:rPr lang="en-GB" sz="2400" dirty="0">
                <a:latin typeface="Book Antiqua" panose="02040602050305030304" pitchFamily="18" charset="0"/>
              </a:rPr>
              <a:t>RPC is a synchronous operation. </a:t>
            </a:r>
          </a:p>
          <a:p>
            <a:pPr marL="342900" indent="-342900" algn="just">
              <a:buFont typeface="Wingdings" panose="05000000000000000000" pitchFamily="2" charset="2"/>
              <a:buChar char="q"/>
            </a:pPr>
            <a:r>
              <a:rPr lang="en-GB" sz="2400" dirty="0">
                <a:latin typeface="Book Antiqua" panose="02040602050305030304" pitchFamily="18" charset="0"/>
              </a:rPr>
              <a:t>The use of lightweight processes or threads that share the same address space enables multiple RPCs to be performed concurrently.</a:t>
            </a:r>
          </a:p>
        </p:txBody>
      </p:sp>
      <p:sp>
        <p:nvSpPr>
          <p:cNvPr id="20" name="Rectangle: Rounded Corners 19">
            <a:extLst>
              <a:ext uri="{FF2B5EF4-FFF2-40B4-BE49-F238E27FC236}">
                <a16:creationId xmlns:a16="http://schemas.microsoft.com/office/drawing/2014/main" id="{B1BBDCAA-FE06-472A-9986-0CD77F10413A}"/>
              </a:ext>
            </a:extLst>
          </p:cNvPr>
          <p:cNvSpPr/>
          <p:nvPr/>
        </p:nvSpPr>
        <p:spPr>
          <a:xfrm>
            <a:off x="1097796" y="3959354"/>
            <a:ext cx="2172346"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*Characteristics</a:t>
            </a:r>
          </a:p>
        </p:txBody>
      </p:sp>
    </p:spTree>
    <p:extLst>
      <p:ext uri="{BB962C8B-B14F-4D97-AF65-F5344CB8AC3E}">
        <p14:creationId xmlns:p14="http://schemas.microsoft.com/office/powerpoint/2010/main" val="107641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3998562"/>
            <a:ext cx="10817817" cy="1323439"/>
          </a:xfrm>
          <a:prstGeom prst="rect">
            <a:avLst/>
          </a:prstGeom>
          <a:noFill/>
        </p:spPr>
        <p:txBody>
          <a:bodyPr wrap="square" rtlCol="0">
            <a:spAutoFit/>
          </a:bodyPr>
          <a:lstStyle/>
          <a:p>
            <a:r>
              <a:rPr lang="en-GB" sz="8000" u="sng" dirty="0">
                <a:solidFill>
                  <a:srgbClr val="C88E1A"/>
                </a:solidFill>
                <a:latin typeface="Amasis MT Pro Black" panose="02040A04050005020304" pitchFamily="18" charset="0"/>
              </a:rPr>
              <a:t>PART 2</a:t>
            </a:r>
          </a:p>
        </p:txBody>
      </p:sp>
      <p:sp>
        <p:nvSpPr>
          <p:cNvPr id="2" name="Slide Number Placeholder 1">
            <a:extLst>
              <a:ext uri="{FF2B5EF4-FFF2-40B4-BE49-F238E27FC236}">
                <a16:creationId xmlns:a16="http://schemas.microsoft.com/office/drawing/2014/main" id="{F7949F74-B827-417E-BEF1-723160EE2501}"/>
              </a:ext>
            </a:extLst>
          </p:cNvPr>
          <p:cNvSpPr>
            <a:spLocks noGrp="1"/>
          </p:cNvSpPr>
          <p:nvPr>
            <p:ph type="sldNum" sz="quarter" idx="12"/>
          </p:nvPr>
        </p:nvSpPr>
        <p:spPr/>
        <p:txBody>
          <a:bodyPr/>
          <a:lstStyle/>
          <a:p>
            <a:fld id="{60553ECD-7F6D-420D-93CA-D8D15EB427AC}" type="slidenum">
              <a:rPr lang="en-US" smtClean="0"/>
              <a:t>3</a:t>
            </a:fld>
            <a:endParaRPr lang="en-US"/>
          </a:p>
        </p:txBody>
      </p:sp>
    </p:spTree>
    <p:extLst>
      <p:ext uri="{BB962C8B-B14F-4D97-AF65-F5344CB8AC3E}">
        <p14:creationId xmlns:p14="http://schemas.microsoft.com/office/powerpoint/2010/main" val="26718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6DAB4-35BE-452A-B25B-3997BF64BF3F}"/>
              </a:ext>
            </a:extLst>
          </p:cNvPr>
          <p:cNvSpPr txBox="1"/>
          <p:nvPr/>
        </p:nvSpPr>
        <p:spPr>
          <a:xfrm>
            <a:off x="481007" y="1972868"/>
            <a:ext cx="5614993" cy="3093468"/>
          </a:xfrm>
          <a:prstGeom prst="rect">
            <a:avLst/>
          </a:prstGeom>
        </p:spPr>
        <p:txBody>
          <a:bodyPr vert="horz" lIns="91440" tIns="45720" rIns="91440" bIns="45720" rtlCol="0" anchor="t">
            <a:normAutofit/>
          </a:bodyPr>
          <a:lstStyle/>
          <a:p>
            <a:pPr defTabSz="914400">
              <a:spcBef>
                <a:spcPct val="0"/>
              </a:spcBef>
              <a:spcAft>
                <a:spcPts val="600"/>
              </a:spcAft>
            </a:pPr>
            <a:r>
              <a:rPr lang="en-US" sz="6100" dirty="0">
                <a:latin typeface="+mj-lt"/>
                <a:ea typeface="+mj-ea"/>
                <a:cs typeface="+mj-cs"/>
              </a:rPr>
              <a:t>Communication in DS: Remote Procedure Call</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defTabSz="914400">
              <a:spcAft>
                <a:spcPts val="600"/>
              </a:spcAft>
            </a:pPr>
            <a:fld id="{60553ECD-7F6D-420D-93CA-D8D15EB427AC}" type="slidenum">
              <a:rPr lang="en-US" smtClean="0"/>
              <a:pPr defTabSz="914400">
                <a:spcAft>
                  <a:spcPts val="600"/>
                </a:spcAft>
              </a:pPr>
              <a:t>30</a:t>
            </a:fld>
            <a:endParaRPr lang="en-US"/>
          </a:p>
        </p:txBody>
      </p:sp>
      <p:cxnSp>
        <p:nvCxnSpPr>
          <p:cNvPr id="8" name="Straight Connector 17">
            <a:extLst>
              <a:ext uri="{FF2B5EF4-FFF2-40B4-BE49-F238E27FC236}">
                <a16:creationId xmlns:a16="http://schemas.microsoft.com/office/drawing/2014/main" id="{0D4B1F40-0C40-4D76-A9D3-C08686338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195E6D9A-854C-40D1-A915-57D09EDF2FE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577005" y="718397"/>
            <a:ext cx="5033307" cy="5426746"/>
          </a:xfrm>
          <a:prstGeom prst="rect">
            <a:avLst/>
          </a:prstGeom>
        </p:spPr>
      </p:pic>
      <p:cxnSp>
        <p:nvCxnSpPr>
          <p:cNvPr id="9" name="Straight Connector 19">
            <a:extLst>
              <a:ext uri="{FF2B5EF4-FFF2-40B4-BE49-F238E27FC236}">
                <a16:creationId xmlns:a16="http://schemas.microsoft.com/office/drawing/2014/main" id="{EFDB5627-AABE-4D21-8E40-2910105751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0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a:xfrm>
            <a:off x="10989591" y="100584"/>
            <a:ext cx="640080" cy="365125"/>
          </a:xfrm>
        </p:spPr>
        <p:txBody>
          <a:bodyPr vert="horz" lIns="91440" tIns="45720" rIns="91440" bIns="45720" rtlCol="0" anchor="ctr">
            <a:normAutofit/>
          </a:bodyPr>
          <a:lstStyle/>
          <a:p>
            <a:pPr defTabSz="914400">
              <a:spcAft>
                <a:spcPts val="600"/>
              </a:spcAft>
            </a:pPr>
            <a:fld id="{60553ECD-7F6D-420D-93CA-D8D15EB427AC}" type="slidenum">
              <a:rPr lang="en-US" smtClean="0"/>
              <a:pPr defTabSz="914400">
                <a:spcAft>
                  <a:spcPts val="600"/>
                </a:spcAft>
              </a:pPr>
              <a:t>31</a:t>
            </a:fld>
            <a:endParaRPr lang="en-US"/>
          </a:p>
        </p:txBody>
      </p:sp>
      <p:cxnSp>
        <p:nvCxnSpPr>
          <p:cNvPr id="8" name="Straight Connector 17">
            <a:extLst>
              <a:ext uri="{FF2B5EF4-FFF2-40B4-BE49-F238E27FC236}">
                <a16:creationId xmlns:a16="http://schemas.microsoft.com/office/drawing/2014/main" id="{0D4B1F40-0C40-4D76-A9D3-C08686338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19">
            <a:extLst>
              <a:ext uri="{FF2B5EF4-FFF2-40B4-BE49-F238E27FC236}">
                <a16:creationId xmlns:a16="http://schemas.microsoft.com/office/drawing/2014/main" id="{EFDB5627-AABE-4D21-8E40-2910105751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D566030-83C0-29B1-ADEC-3973B351B945}"/>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Communication in DS: Remote Procedure Call</a:t>
            </a:r>
          </a:p>
        </p:txBody>
      </p:sp>
      <p:sp>
        <p:nvSpPr>
          <p:cNvPr id="6" name="TextBox 5">
            <a:extLst>
              <a:ext uri="{FF2B5EF4-FFF2-40B4-BE49-F238E27FC236}">
                <a16:creationId xmlns:a16="http://schemas.microsoft.com/office/drawing/2014/main" id="{ED03F31E-678A-4189-0AE4-F82930217BCC}"/>
              </a:ext>
            </a:extLst>
          </p:cNvPr>
          <p:cNvSpPr txBox="1"/>
          <p:nvPr/>
        </p:nvSpPr>
        <p:spPr>
          <a:xfrm>
            <a:off x="993183" y="1990143"/>
            <a:ext cx="9996408" cy="3785652"/>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US" sz="2000" u="sng" dirty="0">
                <a:solidFill>
                  <a:srgbClr val="D3187A"/>
                </a:solidFill>
                <a:latin typeface="Book Antiqua" panose="02040602050305030304" pitchFamily="18" charset="0"/>
              </a:rPr>
              <a:t> </a:t>
            </a:r>
            <a:r>
              <a:rPr lang="en-US" sz="2000" b="1" u="sng" dirty="0">
                <a:solidFill>
                  <a:srgbClr val="D3187A"/>
                </a:solidFill>
                <a:latin typeface="Book Antiqua" panose="02040602050305030304" pitchFamily="18" charset="0"/>
              </a:rPr>
              <a:t>At least once: </a:t>
            </a:r>
            <a:r>
              <a:rPr lang="en-US" sz="2000" dirty="0">
                <a:latin typeface="Book Antiqua" panose="02040602050305030304" pitchFamily="18" charset="0"/>
              </a:rPr>
              <a:t>a message is resent several times and an answer is expected. The server may end up executing a request more than once, but an answer may never be received. These semantics are suitable for operations free of side effects.</a:t>
            </a:r>
          </a:p>
          <a:p>
            <a:pPr marL="342900" indent="-342900" algn="just">
              <a:buFont typeface="Wingdings" panose="05000000000000000000" pitchFamily="2" charset="2"/>
              <a:buChar char="q"/>
            </a:pPr>
            <a:endParaRPr lang="en-US" sz="2000" dirty="0">
              <a:latin typeface="Book Antiqua" panose="02040602050305030304" pitchFamily="18" charset="0"/>
            </a:endParaRPr>
          </a:p>
          <a:p>
            <a:pPr marL="342900" indent="-342900" algn="just">
              <a:buFont typeface="Wingdings" panose="05000000000000000000" pitchFamily="2" charset="2"/>
              <a:buChar char="q"/>
            </a:pPr>
            <a:r>
              <a:rPr lang="en-US" sz="2000" b="1" dirty="0">
                <a:solidFill>
                  <a:srgbClr val="D3187A"/>
                </a:solidFill>
                <a:latin typeface="Book Antiqua" panose="02040602050305030304" pitchFamily="18" charset="0"/>
              </a:rPr>
              <a:t>At most once:</a:t>
            </a:r>
            <a:r>
              <a:rPr lang="en-US" sz="2000" b="1" dirty="0">
                <a:latin typeface="Book Antiqua" panose="02040602050305030304" pitchFamily="18" charset="0"/>
              </a:rPr>
              <a:t> </a:t>
            </a:r>
            <a:r>
              <a:rPr lang="en-US" sz="2000" dirty="0">
                <a:latin typeface="Book Antiqua" panose="02040602050305030304" pitchFamily="18" charset="0"/>
              </a:rPr>
              <a:t>a message is acted on at most once. The sender sets up a time-out for receiving the response; when the time-out expires, an error code is delivered to the caller. These semantics require the sender to keep a history of the time stamps of all messages because messages may arrive out of order. These semantics are suitable for operations that have side effects.</a:t>
            </a:r>
          </a:p>
          <a:p>
            <a:pPr marL="342900" indent="-342900" algn="just">
              <a:buFont typeface="Wingdings" panose="05000000000000000000" pitchFamily="2" charset="2"/>
              <a:buChar char="q"/>
            </a:pPr>
            <a:endParaRPr lang="en-US" sz="2000" dirty="0">
              <a:latin typeface="Book Antiqua" panose="02040602050305030304" pitchFamily="18" charset="0"/>
            </a:endParaRPr>
          </a:p>
          <a:p>
            <a:pPr marL="342900" indent="-342900" algn="just">
              <a:buFont typeface="Wingdings" panose="05000000000000000000" pitchFamily="2" charset="2"/>
              <a:buChar char="q"/>
            </a:pPr>
            <a:r>
              <a:rPr lang="en-US" sz="2000" u="sng" dirty="0">
                <a:solidFill>
                  <a:srgbClr val="D3187A"/>
                </a:solidFill>
                <a:latin typeface="Book Antiqua" panose="02040602050305030304" pitchFamily="18" charset="0"/>
              </a:rPr>
              <a:t> </a:t>
            </a:r>
            <a:r>
              <a:rPr lang="en-US" sz="2000" b="1" u="sng" dirty="0">
                <a:solidFill>
                  <a:srgbClr val="D3187A"/>
                </a:solidFill>
                <a:latin typeface="Book Antiqua" panose="02040602050305030304" pitchFamily="18" charset="0"/>
              </a:rPr>
              <a:t>Exactly once:</a:t>
            </a:r>
            <a:r>
              <a:rPr lang="en-US" sz="2000" b="1" dirty="0">
                <a:latin typeface="Book Antiqua" panose="02040602050305030304" pitchFamily="18" charset="0"/>
              </a:rPr>
              <a:t> </a:t>
            </a:r>
            <a:r>
              <a:rPr lang="en-US" sz="2000" dirty="0">
                <a:latin typeface="Book Antiqua" panose="02040602050305030304" pitchFamily="18" charset="0"/>
              </a:rPr>
              <a:t>it implements the at most once semantics and requests an acknowledgment from the server.</a:t>
            </a:r>
            <a:endParaRPr lang="en-GB" sz="2000" dirty="0">
              <a:latin typeface="Book Antiqua" panose="02040602050305030304" pitchFamily="18" charset="0"/>
            </a:endParaRPr>
          </a:p>
        </p:txBody>
      </p:sp>
      <p:sp>
        <p:nvSpPr>
          <p:cNvPr id="13" name="Rectangle: Rounded Corners 12">
            <a:extLst>
              <a:ext uri="{FF2B5EF4-FFF2-40B4-BE49-F238E27FC236}">
                <a16:creationId xmlns:a16="http://schemas.microsoft.com/office/drawing/2014/main" id="{68CEA711-BE44-D5A2-B716-EC00FF768067}"/>
              </a:ext>
            </a:extLst>
          </p:cNvPr>
          <p:cNvSpPr/>
          <p:nvPr/>
        </p:nvSpPr>
        <p:spPr>
          <a:xfrm>
            <a:off x="993182" y="1596338"/>
            <a:ext cx="2695240" cy="393805"/>
          </a:xfrm>
          <a:prstGeom prst="roundRect">
            <a:avLst/>
          </a:prstGeom>
          <a:solidFill>
            <a:srgbClr val="D3187A"/>
          </a:solidFill>
          <a:ln>
            <a:solidFill>
              <a:srgbClr val="D318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*Semantic of RPC</a:t>
            </a:r>
          </a:p>
        </p:txBody>
      </p:sp>
    </p:spTree>
    <p:extLst>
      <p:ext uri="{BB962C8B-B14F-4D97-AF65-F5344CB8AC3E}">
        <p14:creationId xmlns:p14="http://schemas.microsoft.com/office/powerpoint/2010/main" val="2826211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7D91A8-B178-4431-ABF8-412002596524}"/>
              </a:ext>
            </a:extLst>
          </p:cNvPr>
          <p:cNvSpPr>
            <a:spLocks noGrp="1"/>
          </p:cNvSpPr>
          <p:nvPr>
            <p:ph type="sldNum" sz="quarter" idx="12"/>
          </p:nvPr>
        </p:nvSpPr>
        <p:spPr/>
        <p:txBody>
          <a:bodyPr/>
          <a:lstStyle/>
          <a:p>
            <a:fld id="{60553ECD-7F6D-420D-93CA-D8D15EB427AC}" type="slidenum">
              <a:rPr lang="en-US" smtClean="0"/>
              <a:t>32</a:t>
            </a:fld>
            <a:endParaRPr lang="en-US"/>
          </a:p>
        </p:txBody>
      </p:sp>
      <p:sp>
        <p:nvSpPr>
          <p:cNvPr id="5" name="TextBox 4">
            <a:extLst>
              <a:ext uri="{FF2B5EF4-FFF2-40B4-BE49-F238E27FC236}">
                <a16:creationId xmlns:a16="http://schemas.microsoft.com/office/drawing/2014/main" id="{BD793D57-874A-4975-81D6-443542B966E7}"/>
              </a:ext>
            </a:extLst>
          </p:cNvPr>
          <p:cNvSpPr txBox="1"/>
          <p:nvPr/>
        </p:nvSpPr>
        <p:spPr>
          <a:xfrm>
            <a:off x="1839132" y="2120685"/>
            <a:ext cx="8818535" cy="2308324"/>
          </a:xfrm>
          <a:prstGeom prst="rect">
            <a:avLst/>
          </a:prstGeom>
          <a:noFill/>
        </p:spPr>
        <p:txBody>
          <a:bodyPr wrap="square" rtlCol="0">
            <a:spAutoFit/>
          </a:bodyPr>
          <a:lstStyle/>
          <a:p>
            <a:pPr algn="ctr"/>
            <a:r>
              <a:rPr lang="en-GB" sz="7200" b="1" dirty="0">
                <a:latin typeface="Book Antiqua" panose="02040602050305030304" pitchFamily="18" charset="0"/>
              </a:rPr>
              <a:t>Distributed System Architecture: Styles </a:t>
            </a:r>
          </a:p>
        </p:txBody>
      </p:sp>
    </p:spTree>
    <p:extLst>
      <p:ext uri="{BB962C8B-B14F-4D97-AF65-F5344CB8AC3E}">
        <p14:creationId xmlns:p14="http://schemas.microsoft.com/office/powerpoint/2010/main" val="1214341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518680" y="635431"/>
            <a:ext cx="11159802"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33</a:t>
            </a:fld>
            <a:endParaRPr lang="en-US"/>
          </a:p>
        </p:txBody>
      </p:sp>
      <p:sp>
        <p:nvSpPr>
          <p:cNvPr id="3" name="Rectangle 2">
            <a:extLst>
              <a:ext uri="{FF2B5EF4-FFF2-40B4-BE49-F238E27FC236}">
                <a16:creationId xmlns:a16="http://schemas.microsoft.com/office/drawing/2014/main" id="{BA07AFD1-CD7C-430E-A71F-A283F69E6BE2}"/>
              </a:ext>
            </a:extLst>
          </p:cNvPr>
          <p:cNvSpPr/>
          <p:nvPr/>
        </p:nvSpPr>
        <p:spPr>
          <a:xfrm>
            <a:off x="1224366" y="1720312"/>
            <a:ext cx="2634712" cy="7078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Logical organization </a:t>
            </a:r>
          </a:p>
        </p:txBody>
      </p:sp>
      <p:sp>
        <p:nvSpPr>
          <p:cNvPr id="9" name="Rectangle 8">
            <a:extLst>
              <a:ext uri="{FF2B5EF4-FFF2-40B4-BE49-F238E27FC236}">
                <a16:creationId xmlns:a16="http://schemas.microsoft.com/office/drawing/2014/main" id="{D09DD5CE-F237-4A03-85B9-D6A3511FB97B}"/>
              </a:ext>
            </a:extLst>
          </p:cNvPr>
          <p:cNvSpPr/>
          <p:nvPr/>
        </p:nvSpPr>
        <p:spPr>
          <a:xfrm>
            <a:off x="8012624" y="1720312"/>
            <a:ext cx="2756115" cy="7078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Book Antiqua" panose="02040602050305030304" pitchFamily="18" charset="0"/>
              </a:rPr>
              <a:t>Physical organization </a:t>
            </a:r>
          </a:p>
        </p:txBody>
      </p:sp>
      <p:sp>
        <p:nvSpPr>
          <p:cNvPr id="7" name="TextBox 6">
            <a:extLst>
              <a:ext uri="{FF2B5EF4-FFF2-40B4-BE49-F238E27FC236}">
                <a16:creationId xmlns:a16="http://schemas.microsoft.com/office/drawing/2014/main" id="{E6D6D894-1EE8-49DF-98ED-44DE9A776212}"/>
              </a:ext>
            </a:extLst>
          </p:cNvPr>
          <p:cNvSpPr txBox="1"/>
          <p:nvPr/>
        </p:nvSpPr>
        <p:spPr>
          <a:xfrm>
            <a:off x="1526584" y="2588225"/>
            <a:ext cx="2030276" cy="369332"/>
          </a:xfrm>
          <a:prstGeom prst="rect">
            <a:avLst/>
          </a:prstGeom>
          <a:solidFill>
            <a:schemeClr val="accent1">
              <a:lumMod val="40000"/>
              <a:lumOff val="60000"/>
            </a:schemeClr>
          </a:solidFill>
        </p:spPr>
        <p:txBody>
          <a:bodyPr wrap="square" rtlCol="0">
            <a:spAutoFit/>
          </a:bodyPr>
          <a:lstStyle/>
          <a:p>
            <a:r>
              <a:rPr lang="en-GB" dirty="0">
                <a:latin typeface="Book Antiqua" panose="02040602050305030304" pitchFamily="18" charset="0"/>
              </a:rPr>
              <a:t>S/W components </a:t>
            </a:r>
          </a:p>
        </p:txBody>
      </p:sp>
      <p:sp>
        <p:nvSpPr>
          <p:cNvPr id="15" name="TextBox 14">
            <a:extLst>
              <a:ext uri="{FF2B5EF4-FFF2-40B4-BE49-F238E27FC236}">
                <a16:creationId xmlns:a16="http://schemas.microsoft.com/office/drawing/2014/main" id="{E405C9C4-604A-484F-89EF-53AC71DCA136}"/>
              </a:ext>
            </a:extLst>
          </p:cNvPr>
          <p:cNvSpPr txBox="1"/>
          <p:nvPr/>
        </p:nvSpPr>
        <p:spPr>
          <a:xfrm>
            <a:off x="8309029" y="2588225"/>
            <a:ext cx="2163304" cy="369332"/>
          </a:xfrm>
          <a:prstGeom prst="rect">
            <a:avLst/>
          </a:prstGeom>
          <a:solidFill>
            <a:schemeClr val="accent6">
              <a:lumMod val="20000"/>
              <a:lumOff val="80000"/>
            </a:schemeClr>
          </a:solidFill>
        </p:spPr>
        <p:txBody>
          <a:bodyPr wrap="square" rtlCol="0">
            <a:spAutoFit/>
          </a:bodyPr>
          <a:lstStyle/>
          <a:p>
            <a:r>
              <a:rPr lang="en-GB" dirty="0">
                <a:latin typeface="Book Antiqua" panose="02040602050305030304" pitchFamily="18" charset="0"/>
              </a:rPr>
              <a:t>H/W components </a:t>
            </a:r>
          </a:p>
        </p:txBody>
      </p:sp>
      <p:sp>
        <p:nvSpPr>
          <p:cNvPr id="23" name="TextBox 22">
            <a:extLst>
              <a:ext uri="{FF2B5EF4-FFF2-40B4-BE49-F238E27FC236}">
                <a16:creationId xmlns:a16="http://schemas.microsoft.com/office/drawing/2014/main" id="{6251A5CF-D42A-4822-96C6-EB8357EAB984}"/>
              </a:ext>
            </a:extLst>
          </p:cNvPr>
          <p:cNvSpPr txBox="1"/>
          <p:nvPr/>
        </p:nvSpPr>
        <p:spPr>
          <a:xfrm>
            <a:off x="518680" y="3660075"/>
            <a:ext cx="11058551" cy="2677656"/>
          </a:xfrm>
          <a:prstGeom prst="rect">
            <a:avLst/>
          </a:prstGeom>
          <a:noFill/>
          <a:ln>
            <a:solidFill>
              <a:srgbClr val="00B050"/>
            </a:solidFill>
          </a:ln>
        </p:spPr>
        <p:txBody>
          <a:bodyPr wrap="square" rtlCol="0">
            <a:spAutoFit/>
          </a:bodyPr>
          <a:lstStyle/>
          <a:p>
            <a:pPr marL="342900" indent="-342900" algn="just">
              <a:buFont typeface="Wingdings" panose="05000000000000000000" pitchFamily="2" charset="2"/>
              <a:buChar char="q"/>
            </a:pPr>
            <a:r>
              <a:rPr lang="en-GB" sz="2400" u="sng" dirty="0">
                <a:latin typeface="Book Antiqua" panose="02040602050305030304" pitchFamily="18" charset="0"/>
              </a:rPr>
              <a:t>Replaceable</a:t>
            </a:r>
            <a:r>
              <a:rPr lang="en-GB" sz="2400" dirty="0">
                <a:latin typeface="Book Antiqua" panose="02040602050305030304" pitchFamily="18" charset="0"/>
              </a:rPr>
              <a:t> components with well-defined.</a:t>
            </a:r>
          </a:p>
          <a:p>
            <a:pPr marL="342900" indent="-342900" algn="just">
              <a:buFont typeface="Wingdings" panose="05000000000000000000" pitchFamily="2" charset="2"/>
              <a:buChar char="q"/>
            </a:pPr>
            <a:endParaRPr lang="en-GB" sz="2400" dirty="0">
              <a:latin typeface="Book Antiqua" panose="02040602050305030304" pitchFamily="18" charset="0"/>
            </a:endParaRPr>
          </a:p>
          <a:p>
            <a:pPr marL="342900" indent="-342900" algn="just">
              <a:buFont typeface="Wingdings" panose="05000000000000000000" pitchFamily="2" charset="2"/>
              <a:buChar char="q"/>
            </a:pPr>
            <a:r>
              <a:rPr lang="en-GB" sz="2400" dirty="0">
                <a:latin typeface="Book Antiqua" panose="02040602050305030304" pitchFamily="18" charset="0"/>
              </a:rPr>
              <a:t>The way to exchange data between distributed components.</a:t>
            </a:r>
          </a:p>
          <a:p>
            <a:pPr marL="342900" indent="-342900" algn="just">
              <a:buFont typeface="Wingdings" panose="05000000000000000000" pitchFamily="2" charset="2"/>
              <a:buChar char="q"/>
            </a:pPr>
            <a:r>
              <a:rPr lang="en-GB" sz="2400" dirty="0">
                <a:latin typeface="Book Antiqua" panose="02040602050305030304" pitchFamily="18" charset="0"/>
              </a:rPr>
              <a:t>The way that components are </a:t>
            </a:r>
            <a:r>
              <a:rPr lang="en-GB" sz="2400" u="sng" dirty="0">
                <a:latin typeface="Book Antiqua" panose="02040602050305030304" pitchFamily="18" charset="0"/>
              </a:rPr>
              <a:t>connected</a:t>
            </a:r>
            <a:r>
              <a:rPr lang="en-GB" sz="2400" dirty="0">
                <a:latin typeface="Book Antiqua" panose="02040602050305030304" pitchFamily="18" charset="0"/>
              </a:rPr>
              <a:t> to each other.</a:t>
            </a:r>
          </a:p>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p:txBody>
      </p:sp>
      <p:sp>
        <p:nvSpPr>
          <p:cNvPr id="24" name="Rectangle: Rounded Corners 23">
            <a:extLst>
              <a:ext uri="{FF2B5EF4-FFF2-40B4-BE49-F238E27FC236}">
                <a16:creationId xmlns:a16="http://schemas.microsoft.com/office/drawing/2014/main" id="{7C0D9ABB-7F64-4A19-AA1E-2007D40359E6}"/>
              </a:ext>
            </a:extLst>
          </p:cNvPr>
          <p:cNvSpPr/>
          <p:nvPr/>
        </p:nvSpPr>
        <p:spPr>
          <a:xfrm>
            <a:off x="518680" y="3297267"/>
            <a:ext cx="2634712" cy="3938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 Characteristics: </a:t>
            </a:r>
          </a:p>
        </p:txBody>
      </p:sp>
      <p:cxnSp>
        <p:nvCxnSpPr>
          <p:cNvPr id="26" name="Straight Connector 25">
            <a:extLst>
              <a:ext uri="{FF2B5EF4-FFF2-40B4-BE49-F238E27FC236}">
                <a16:creationId xmlns:a16="http://schemas.microsoft.com/office/drawing/2014/main" id="{FE4DD44F-A727-48C9-B350-FB744DDAECA4}"/>
              </a:ext>
            </a:extLst>
          </p:cNvPr>
          <p:cNvCxnSpPr/>
          <p:nvPr/>
        </p:nvCxnSpPr>
        <p:spPr>
          <a:xfrm>
            <a:off x="6096000" y="1487837"/>
            <a:ext cx="0" cy="2123268"/>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descr="Shape&#10;&#10;Description automatically generated with medium confidence">
            <a:extLst>
              <a:ext uri="{FF2B5EF4-FFF2-40B4-BE49-F238E27FC236}">
                <a16:creationId xmlns:a16="http://schemas.microsoft.com/office/drawing/2014/main" id="{BA61CB7A-2C86-4373-B74D-600DEC405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45" y="4074593"/>
            <a:ext cx="1439830" cy="393806"/>
          </a:xfrm>
          <a:prstGeom prst="rect">
            <a:avLst/>
          </a:prstGeom>
        </p:spPr>
      </p:pic>
      <p:sp>
        <p:nvSpPr>
          <p:cNvPr id="29" name="TextBox 28">
            <a:extLst>
              <a:ext uri="{FF2B5EF4-FFF2-40B4-BE49-F238E27FC236}">
                <a16:creationId xmlns:a16="http://schemas.microsoft.com/office/drawing/2014/main" id="{284E65E3-2A12-435E-887C-A6D28F39BD4B}"/>
              </a:ext>
            </a:extLst>
          </p:cNvPr>
          <p:cNvSpPr txBox="1"/>
          <p:nvPr/>
        </p:nvSpPr>
        <p:spPr>
          <a:xfrm>
            <a:off x="2733646" y="4099067"/>
            <a:ext cx="4804475" cy="369332"/>
          </a:xfrm>
          <a:prstGeom prst="rect">
            <a:avLst/>
          </a:prstGeom>
          <a:solidFill>
            <a:srgbClr val="FFC000"/>
          </a:solidFill>
        </p:spPr>
        <p:txBody>
          <a:bodyPr wrap="square" rtlCol="0">
            <a:spAutoFit/>
          </a:bodyPr>
          <a:lstStyle/>
          <a:p>
            <a:r>
              <a:rPr lang="en-GB" dirty="0">
                <a:latin typeface="Book Antiqua" panose="02040602050305030304" pitchFamily="18" charset="0"/>
              </a:rPr>
              <a:t>Hot add resources/ cool remove resources</a:t>
            </a:r>
          </a:p>
        </p:txBody>
      </p:sp>
      <p:pic>
        <p:nvPicPr>
          <p:cNvPr id="30" name="Picture 29" descr="Shape&#10;&#10;Description automatically generated with medium confidence">
            <a:extLst>
              <a:ext uri="{FF2B5EF4-FFF2-40B4-BE49-F238E27FC236}">
                <a16:creationId xmlns:a16="http://schemas.microsoft.com/office/drawing/2014/main" id="{A1E60D8B-E5B8-4202-A05A-CB39C6761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324" y="5184994"/>
            <a:ext cx="1364923" cy="393806"/>
          </a:xfrm>
          <a:prstGeom prst="rect">
            <a:avLst/>
          </a:prstGeom>
        </p:spPr>
      </p:pic>
      <p:sp>
        <p:nvSpPr>
          <p:cNvPr id="31" name="TextBox 30">
            <a:extLst>
              <a:ext uri="{FF2B5EF4-FFF2-40B4-BE49-F238E27FC236}">
                <a16:creationId xmlns:a16="http://schemas.microsoft.com/office/drawing/2014/main" id="{57E0DC05-7AD2-4105-BBED-761EC80BBF18}"/>
              </a:ext>
            </a:extLst>
          </p:cNvPr>
          <p:cNvSpPr txBox="1"/>
          <p:nvPr/>
        </p:nvSpPr>
        <p:spPr>
          <a:xfrm>
            <a:off x="6462796" y="5207065"/>
            <a:ext cx="4804475" cy="830997"/>
          </a:xfrm>
          <a:prstGeom prst="rect">
            <a:avLst/>
          </a:prstGeom>
          <a:solidFill>
            <a:srgbClr val="FFC000"/>
          </a:solidFill>
        </p:spPr>
        <p:txBody>
          <a:bodyPr wrap="square" rtlCol="0">
            <a:spAutoFit/>
          </a:bodyPr>
          <a:lstStyle/>
          <a:p>
            <a:r>
              <a:rPr lang="en-GB" sz="1600" b="1" u="sng" dirty="0">
                <a:latin typeface="Book Antiqua" panose="02040602050305030304" pitchFamily="18" charset="0"/>
              </a:rPr>
              <a:t>S.W</a:t>
            </a:r>
            <a:r>
              <a:rPr lang="en-GB" sz="1600" dirty="0">
                <a:latin typeface="Book Antiqua" panose="02040602050305030304" pitchFamily="18" charset="0"/>
              </a:rPr>
              <a:t>= Loosely coupling (</a:t>
            </a:r>
            <a:r>
              <a:rPr lang="en-GB" sz="1600" u="sng" dirty="0">
                <a:latin typeface="Book Antiqua" panose="02040602050305030304" pitchFamily="18" charset="0"/>
              </a:rPr>
              <a:t>reduce dependency</a:t>
            </a:r>
            <a:r>
              <a:rPr lang="en-GB" sz="1600" dirty="0">
                <a:latin typeface="Book Antiqua" panose="02040602050305030304" pitchFamily="18" charset="0"/>
              </a:rPr>
              <a:t>).</a:t>
            </a:r>
          </a:p>
          <a:p>
            <a:r>
              <a:rPr lang="en-GB" sz="1600" b="1" u="sng" dirty="0">
                <a:latin typeface="Book Antiqua" panose="02040602050305030304" pitchFamily="18" charset="0"/>
              </a:rPr>
              <a:t>H.W</a:t>
            </a:r>
            <a:r>
              <a:rPr lang="en-GB" sz="1600" dirty="0">
                <a:latin typeface="Book Antiqua" panose="02040602050305030304" pitchFamily="18" charset="0"/>
              </a:rPr>
              <a:t>= Tightly coupling (</a:t>
            </a:r>
            <a:r>
              <a:rPr lang="en-GB" sz="1600" u="sng" dirty="0">
                <a:latin typeface="Book Antiqua" panose="02040602050305030304" pitchFamily="18" charset="0"/>
              </a:rPr>
              <a:t>increase speed, improve real-time processing</a:t>
            </a:r>
            <a:r>
              <a:rPr lang="en-GB" sz="1600" dirty="0">
                <a:latin typeface="Book Antiqua" panose="02040602050305030304" pitchFamily="18" charset="0"/>
              </a:rPr>
              <a:t>)</a:t>
            </a:r>
          </a:p>
        </p:txBody>
      </p:sp>
    </p:spTree>
    <p:extLst>
      <p:ext uri="{BB962C8B-B14F-4D97-AF65-F5344CB8AC3E}">
        <p14:creationId xmlns:p14="http://schemas.microsoft.com/office/powerpoint/2010/main" val="1285559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1EABC6-BB2D-4CE2-BC73-A9C38094DA9B}"/>
              </a:ext>
            </a:extLst>
          </p:cNvPr>
          <p:cNvSpPr/>
          <p:nvPr/>
        </p:nvSpPr>
        <p:spPr>
          <a:xfrm>
            <a:off x="956506" y="3636939"/>
            <a:ext cx="2355742" cy="7078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  </a:t>
            </a:r>
          </a:p>
        </p:txBody>
      </p:sp>
      <p:sp>
        <p:nvSpPr>
          <p:cNvPr id="47" name="Rectangle 46">
            <a:extLst>
              <a:ext uri="{FF2B5EF4-FFF2-40B4-BE49-F238E27FC236}">
                <a16:creationId xmlns:a16="http://schemas.microsoft.com/office/drawing/2014/main" id="{72D04BE0-84D4-40CA-9301-98CC21B3A49F}"/>
              </a:ext>
            </a:extLst>
          </p:cNvPr>
          <p:cNvSpPr/>
          <p:nvPr/>
        </p:nvSpPr>
        <p:spPr>
          <a:xfrm>
            <a:off x="3795277" y="3636939"/>
            <a:ext cx="2355742" cy="7078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  </a:t>
            </a:r>
          </a:p>
        </p:txBody>
      </p:sp>
      <p:sp>
        <p:nvSpPr>
          <p:cNvPr id="46" name="Rectangle 45">
            <a:extLst>
              <a:ext uri="{FF2B5EF4-FFF2-40B4-BE49-F238E27FC236}">
                <a16:creationId xmlns:a16="http://schemas.microsoft.com/office/drawing/2014/main" id="{0883547A-0610-407B-94A5-51635B6AABF6}"/>
              </a:ext>
            </a:extLst>
          </p:cNvPr>
          <p:cNvSpPr/>
          <p:nvPr/>
        </p:nvSpPr>
        <p:spPr>
          <a:xfrm>
            <a:off x="6572058" y="3636939"/>
            <a:ext cx="2355742" cy="7078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  </a:t>
            </a:r>
          </a:p>
        </p:txBody>
      </p:sp>
      <p:sp>
        <p:nvSpPr>
          <p:cNvPr id="45" name="Rectangle 44">
            <a:extLst>
              <a:ext uri="{FF2B5EF4-FFF2-40B4-BE49-F238E27FC236}">
                <a16:creationId xmlns:a16="http://schemas.microsoft.com/office/drawing/2014/main" id="{D4C11EDE-0899-4FDF-9F69-A089C4E83AEC}"/>
              </a:ext>
            </a:extLst>
          </p:cNvPr>
          <p:cNvSpPr/>
          <p:nvPr/>
        </p:nvSpPr>
        <p:spPr>
          <a:xfrm>
            <a:off x="9333341" y="3636939"/>
            <a:ext cx="2355742" cy="7078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  </a:t>
            </a:r>
          </a:p>
        </p:txBody>
      </p:sp>
      <p:sp>
        <p:nvSpPr>
          <p:cNvPr id="43" name="Oval 42">
            <a:extLst>
              <a:ext uri="{FF2B5EF4-FFF2-40B4-BE49-F238E27FC236}">
                <a16:creationId xmlns:a16="http://schemas.microsoft.com/office/drawing/2014/main" id="{6B41CA4F-1183-47EA-8DC2-C59C445CA30C}"/>
              </a:ext>
            </a:extLst>
          </p:cNvPr>
          <p:cNvSpPr/>
          <p:nvPr/>
        </p:nvSpPr>
        <p:spPr>
          <a:xfrm>
            <a:off x="4766970" y="1757463"/>
            <a:ext cx="972000" cy="100739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092E6435-2FC7-458B-ADD3-0EA947577F80}"/>
              </a:ext>
            </a:extLst>
          </p:cNvPr>
          <p:cNvSpPr/>
          <p:nvPr/>
        </p:nvSpPr>
        <p:spPr>
          <a:xfrm>
            <a:off x="7125299" y="1757463"/>
            <a:ext cx="972000" cy="100739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34</a:t>
            </a:fld>
            <a:endParaRPr lang="en-US"/>
          </a:p>
        </p:txBody>
      </p:sp>
      <p:sp>
        <p:nvSpPr>
          <p:cNvPr id="5" name="Rectangle 4">
            <a:extLst>
              <a:ext uri="{FF2B5EF4-FFF2-40B4-BE49-F238E27FC236}">
                <a16:creationId xmlns:a16="http://schemas.microsoft.com/office/drawing/2014/main" id="{17A77593-98D2-4F2A-B93B-EDA1F3442160}"/>
              </a:ext>
            </a:extLst>
          </p:cNvPr>
          <p:cNvSpPr/>
          <p:nvPr/>
        </p:nvSpPr>
        <p:spPr>
          <a:xfrm>
            <a:off x="911815" y="3580109"/>
            <a:ext cx="2355742" cy="7078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Layered Style</a:t>
            </a:r>
          </a:p>
        </p:txBody>
      </p:sp>
      <p:sp>
        <p:nvSpPr>
          <p:cNvPr id="16" name="Rectangle 15">
            <a:extLst>
              <a:ext uri="{FF2B5EF4-FFF2-40B4-BE49-F238E27FC236}">
                <a16:creationId xmlns:a16="http://schemas.microsoft.com/office/drawing/2014/main" id="{1FFC1446-7D5E-4C48-A031-830548559F80}"/>
              </a:ext>
            </a:extLst>
          </p:cNvPr>
          <p:cNvSpPr/>
          <p:nvPr/>
        </p:nvSpPr>
        <p:spPr>
          <a:xfrm>
            <a:off x="3751363" y="3580109"/>
            <a:ext cx="2355742" cy="70788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Object-based Style</a:t>
            </a:r>
          </a:p>
        </p:txBody>
      </p:sp>
      <p:sp>
        <p:nvSpPr>
          <p:cNvPr id="17" name="Rectangle 16">
            <a:extLst>
              <a:ext uri="{FF2B5EF4-FFF2-40B4-BE49-F238E27FC236}">
                <a16:creationId xmlns:a16="http://schemas.microsoft.com/office/drawing/2014/main" id="{E508CD54-E75A-47B2-8E3E-82B90B3040CE}"/>
              </a:ext>
            </a:extLst>
          </p:cNvPr>
          <p:cNvSpPr/>
          <p:nvPr/>
        </p:nvSpPr>
        <p:spPr>
          <a:xfrm>
            <a:off x="6512646" y="3580109"/>
            <a:ext cx="2355742" cy="7078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Resource-based  Style</a:t>
            </a:r>
          </a:p>
        </p:txBody>
      </p:sp>
      <p:sp>
        <p:nvSpPr>
          <p:cNvPr id="18" name="Rectangle 17">
            <a:extLst>
              <a:ext uri="{FF2B5EF4-FFF2-40B4-BE49-F238E27FC236}">
                <a16:creationId xmlns:a16="http://schemas.microsoft.com/office/drawing/2014/main" id="{A1FB7632-AB11-4853-9A62-514F1BEC76B4}"/>
              </a:ext>
            </a:extLst>
          </p:cNvPr>
          <p:cNvSpPr/>
          <p:nvPr/>
        </p:nvSpPr>
        <p:spPr>
          <a:xfrm>
            <a:off x="9273929" y="3580109"/>
            <a:ext cx="2355742" cy="7078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  Publish-Subscribe  Style</a:t>
            </a:r>
          </a:p>
        </p:txBody>
      </p:sp>
      <p:sp>
        <p:nvSpPr>
          <p:cNvPr id="3" name="Rectangle 2">
            <a:extLst>
              <a:ext uri="{FF2B5EF4-FFF2-40B4-BE49-F238E27FC236}">
                <a16:creationId xmlns:a16="http://schemas.microsoft.com/office/drawing/2014/main" id="{E6DD88B5-A305-4589-8118-65AA4A5BBF38}"/>
              </a:ext>
            </a:extLst>
          </p:cNvPr>
          <p:cNvSpPr/>
          <p:nvPr/>
        </p:nvSpPr>
        <p:spPr>
          <a:xfrm>
            <a:off x="5301194" y="1757463"/>
            <a:ext cx="2355743" cy="10073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Distributed System Architecture</a:t>
            </a:r>
          </a:p>
        </p:txBody>
      </p:sp>
      <p:sp>
        <p:nvSpPr>
          <p:cNvPr id="6" name="Oval 5">
            <a:extLst>
              <a:ext uri="{FF2B5EF4-FFF2-40B4-BE49-F238E27FC236}">
                <a16:creationId xmlns:a16="http://schemas.microsoft.com/office/drawing/2014/main" id="{C36B76F4-AD8C-41F3-A569-9392307D1CE9}"/>
              </a:ext>
            </a:extLst>
          </p:cNvPr>
          <p:cNvSpPr/>
          <p:nvPr/>
        </p:nvSpPr>
        <p:spPr>
          <a:xfrm>
            <a:off x="567492" y="3664052"/>
            <a:ext cx="540000" cy="540000"/>
          </a:xfrm>
          <a:prstGeom prst="ellipse">
            <a:avLst/>
          </a:prstGeom>
          <a:solidFill>
            <a:srgbClr val="FFC000"/>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b="1" dirty="0">
                <a:latin typeface="Book Antiqua" panose="02040602050305030304" pitchFamily="18" charset="0"/>
              </a:rPr>
              <a:t>1</a:t>
            </a:r>
          </a:p>
        </p:txBody>
      </p:sp>
      <p:sp>
        <p:nvSpPr>
          <p:cNvPr id="10" name="Oval 9">
            <a:extLst>
              <a:ext uri="{FF2B5EF4-FFF2-40B4-BE49-F238E27FC236}">
                <a16:creationId xmlns:a16="http://schemas.microsoft.com/office/drawing/2014/main" id="{9059493E-FF04-40A1-80EF-05294AE36821}"/>
              </a:ext>
            </a:extLst>
          </p:cNvPr>
          <p:cNvSpPr/>
          <p:nvPr/>
        </p:nvSpPr>
        <p:spPr>
          <a:xfrm>
            <a:off x="3412064" y="3664052"/>
            <a:ext cx="540000" cy="540000"/>
          </a:xfrm>
          <a:prstGeom prst="ellipse">
            <a:avLst/>
          </a:prstGeom>
          <a:solidFill>
            <a:schemeClr val="accent6">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b="1" dirty="0">
                <a:latin typeface="Book Antiqua" panose="02040602050305030304" pitchFamily="18" charset="0"/>
              </a:rPr>
              <a:t>2</a:t>
            </a:r>
          </a:p>
        </p:txBody>
      </p:sp>
      <p:sp>
        <p:nvSpPr>
          <p:cNvPr id="11" name="Oval 10">
            <a:extLst>
              <a:ext uri="{FF2B5EF4-FFF2-40B4-BE49-F238E27FC236}">
                <a16:creationId xmlns:a16="http://schemas.microsoft.com/office/drawing/2014/main" id="{64646F52-822F-4DBF-B5CD-F81CA90703E0}"/>
              </a:ext>
            </a:extLst>
          </p:cNvPr>
          <p:cNvSpPr/>
          <p:nvPr/>
        </p:nvSpPr>
        <p:spPr>
          <a:xfrm>
            <a:off x="6209065" y="3664052"/>
            <a:ext cx="540000" cy="540000"/>
          </a:xfrm>
          <a:prstGeom prst="ellipse">
            <a:avLst/>
          </a:prstGeom>
          <a:solidFill>
            <a:schemeClr val="accent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b="1" dirty="0">
                <a:latin typeface="Book Antiqua" panose="02040602050305030304" pitchFamily="18" charset="0"/>
              </a:rPr>
              <a:t>3</a:t>
            </a:r>
          </a:p>
        </p:txBody>
      </p:sp>
      <p:sp>
        <p:nvSpPr>
          <p:cNvPr id="12" name="Oval 11">
            <a:extLst>
              <a:ext uri="{FF2B5EF4-FFF2-40B4-BE49-F238E27FC236}">
                <a16:creationId xmlns:a16="http://schemas.microsoft.com/office/drawing/2014/main" id="{5A9BCFCC-C20D-4007-91E8-802B98584F11}"/>
              </a:ext>
            </a:extLst>
          </p:cNvPr>
          <p:cNvSpPr/>
          <p:nvPr/>
        </p:nvSpPr>
        <p:spPr>
          <a:xfrm>
            <a:off x="8954975" y="3664052"/>
            <a:ext cx="540000" cy="540000"/>
          </a:xfrm>
          <a:prstGeom prst="ellipse">
            <a:avLst/>
          </a:prstGeom>
          <a:solidFill>
            <a:srgbClr val="00B050"/>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b="1" dirty="0">
                <a:latin typeface="Book Antiqua" panose="02040602050305030304" pitchFamily="18" charset="0"/>
              </a:rPr>
              <a:t>4</a:t>
            </a:r>
          </a:p>
        </p:txBody>
      </p:sp>
      <p:cxnSp>
        <p:nvCxnSpPr>
          <p:cNvPr id="8" name="Straight Connector 7">
            <a:extLst>
              <a:ext uri="{FF2B5EF4-FFF2-40B4-BE49-F238E27FC236}">
                <a16:creationId xmlns:a16="http://schemas.microsoft.com/office/drawing/2014/main" id="{0805A4A7-1AAC-47F0-B634-E25D1D61BF36}"/>
              </a:ext>
            </a:extLst>
          </p:cNvPr>
          <p:cNvCxnSpPr>
            <a:cxnSpLocks/>
            <a:stCxn id="3" idx="2"/>
          </p:cNvCxnSpPr>
          <p:nvPr/>
        </p:nvCxnSpPr>
        <p:spPr>
          <a:xfrm flipH="1">
            <a:off x="2434009" y="2764853"/>
            <a:ext cx="4045057" cy="463830"/>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41E7F4-A1A4-4D57-B450-9EBE5C59E5C5}"/>
              </a:ext>
            </a:extLst>
          </p:cNvPr>
          <p:cNvCxnSpPr>
            <a:cxnSpLocks/>
            <a:stCxn id="5" idx="0"/>
          </p:cNvCxnSpPr>
          <p:nvPr/>
        </p:nvCxnSpPr>
        <p:spPr>
          <a:xfrm flipV="1">
            <a:off x="2089686" y="3228683"/>
            <a:ext cx="344323" cy="351426"/>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CE43BF-C555-4D0E-817E-313C81E6D49E}"/>
              </a:ext>
            </a:extLst>
          </p:cNvPr>
          <p:cNvCxnSpPr>
            <a:cxnSpLocks/>
            <a:stCxn id="3" idx="2"/>
          </p:cNvCxnSpPr>
          <p:nvPr/>
        </p:nvCxnSpPr>
        <p:spPr>
          <a:xfrm flipH="1">
            <a:off x="4929234" y="2764853"/>
            <a:ext cx="1549832" cy="476234"/>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948356-7B37-405F-8614-75A4FD17E113}"/>
              </a:ext>
            </a:extLst>
          </p:cNvPr>
          <p:cNvCxnSpPr>
            <a:cxnSpLocks/>
            <a:stCxn id="16" idx="0"/>
          </p:cNvCxnSpPr>
          <p:nvPr/>
        </p:nvCxnSpPr>
        <p:spPr>
          <a:xfrm flipV="1">
            <a:off x="4929234" y="3241087"/>
            <a:ext cx="0" cy="339022"/>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9A210D-6753-49A3-89DF-DD9F59EB03B9}"/>
              </a:ext>
            </a:extLst>
          </p:cNvPr>
          <p:cNvCxnSpPr>
            <a:cxnSpLocks/>
            <a:stCxn id="3" idx="2"/>
          </p:cNvCxnSpPr>
          <p:nvPr/>
        </p:nvCxnSpPr>
        <p:spPr>
          <a:xfrm>
            <a:off x="6479066" y="2764853"/>
            <a:ext cx="1211451" cy="354828"/>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073538-0105-4B28-A0BF-3C3C99243DB4}"/>
              </a:ext>
            </a:extLst>
          </p:cNvPr>
          <p:cNvCxnSpPr>
            <a:cxnSpLocks/>
            <a:stCxn id="3" idx="2"/>
          </p:cNvCxnSpPr>
          <p:nvPr/>
        </p:nvCxnSpPr>
        <p:spPr>
          <a:xfrm>
            <a:off x="6479066" y="2764853"/>
            <a:ext cx="3735092" cy="476234"/>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DAEE0A-12D8-4908-8DCD-3B534DF39012}"/>
              </a:ext>
            </a:extLst>
          </p:cNvPr>
          <p:cNvCxnSpPr>
            <a:cxnSpLocks/>
            <a:stCxn id="17" idx="0"/>
          </p:cNvCxnSpPr>
          <p:nvPr/>
        </p:nvCxnSpPr>
        <p:spPr>
          <a:xfrm flipV="1">
            <a:off x="7690517" y="3119681"/>
            <a:ext cx="0" cy="460428"/>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EB5960-1C4B-4D40-8EAE-2690C885547B}"/>
              </a:ext>
            </a:extLst>
          </p:cNvPr>
          <p:cNvCxnSpPr>
            <a:cxnSpLocks/>
            <a:stCxn id="18" idx="0"/>
          </p:cNvCxnSpPr>
          <p:nvPr/>
        </p:nvCxnSpPr>
        <p:spPr>
          <a:xfrm flipH="1" flipV="1">
            <a:off x="10214158" y="3241087"/>
            <a:ext cx="237642" cy="339022"/>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33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35</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pic>
        <p:nvPicPr>
          <p:cNvPr id="8" name="Picture 7">
            <a:extLst>
              <a:ext uri="{FF2B5EF4-FFF2-40B4-BE49-F238E27FC236}">
                <a16:creationId xmlns:a16="http://schemas.microsoft.com/office/drawing/2014/main" id="{E3821677-2330-4C77-9116-A7C29458F993}"/>
              </a:ext>
            </a:extLst>
          </p:cNvPr>
          <p:cNvPicPr>
            <a:picLocks noChangeAspect="1"/>
          </p:cNvPicPr>
          <p:nvPr/>
        </p:nvPicPr>
        <p:blipFill>
          <a:blip r:embed="rId2"/>
          <a:stretch>
            <a:fillRect/>
          </a:stretch>
        </p:blipFill>
        <p:spPr>
          <a:xfrm>
            <a:off x="619932" y="2207539"/>
            <a:ext cx="11156476" cy="2024069"/>
          </a:xfrm>
          <a:prstGeom prst="rect">
            <a:avLst/>
          </a:prstGeom>
        </p:spPr>
      </p:pic>
    </p:spTree>
    <p:extLst>
      <p:ext uri="{BB962C8B-B14F-4D97-AF65-F5344CB8AC3E}">
        <p14:creationId xmlns:p14="http://schemas.microsoft.com/office/powerpoint/2010/main" val="3922549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36</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pic>
        <p:nvPicPr>
          <p:cNvPr id="5" name="Picture 4">
            <a:extLst>
              <a:ext uri="{FF2B5EF4-FFF2-40B4-BE49-F238E27FC236}">
                <a16:creationId xmlns:a16="http://schemas.microsoft.com/office/drawing/2014/main" id="{6E5D3DE8-51F7-4069-96B7-9A1CFBD91FE2}"/>
              </a:ext>
            </a:extLst>
          </p:cNvPr>
          <p:cNvPicPr>
            <a:picLocks noChangeAspect="1"/>
          </p:cNvPicPr>
          <p:nvPr/>
        </p:nvPicPr>
        <p:blipFill>
          <a:blip r:embed="rId2"/>
          <a:stretch>
            <a:fillRect/>
          </a:stretch>
        </p:blipFill>
        <p:spPr>
          <a:xfrm>
            <a:off x="3543946" y="1804982"/>
            <a:ext cx="7516677" cy="4265431"/>
          </a:xfrm>
          <a:prstGeom prst="rect">
            <a:avLst/>
          </a:prstGeom>
        </p:spPr>
      </p:pic>
    </p:spTree>
    <p:extLst>
      <p:ext uri="{BB962C8B-B14F-4D97-AF65-F5344CB8AC3E}">
        <p14:creationId xmlns:p14="http://schemas.microsoft.com/office/powerpoint/2010/main" val="2279864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37</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sp>
        <p:nvSpPr>
          <p:cNvPr id="7" name="TextBox 6">
            <a:extLst>
              <a:ext uri="{FF2B5EF4-FFF2-40B4-BE49-F238E27FC236}">
                <a16:creationId xmlns:a16="http://schemas.microsoft.com/office/drawing/2014/main" id="{77C58CE9-44AB-46BB-B6E4-4C23BAACB660}"/>
              </a:ext>
            </a:extLst>
          </p:cNvPr>
          <p:cNvSpPr txBox="1"/>
          <p:nvPr/>
        </p:nvSpPr>
        <p:spPr>
          <a:xfrm>
            <a:off x="518680" y="2947152"/>
            <a:ext cx="6424561" cy="3046988"/>
          </a:xfrm>
          <a:prstGeom prst="rect">
            <a:avLst/>
          </a:prstGeom>
          <a:noFill/>
          <a:ln>
            <a:solidFill>
              <a:srgbClr val="00B050"/>
            </a:solidFill>
          </a:ln>
        </p:spPr>
        <p:txBody>
          <a:bodyPr wrap="square" rtlCol="0">
            <a:spAutoFit/>
          </a:bodyPr>
          <a:lstStyle/>
          <a:p>
            <a:pPr marL="342900" indent="-342900" algn="just">
              <a:buFont typeface="Wingdings" panose="05000000000000000000" pitchFamily="2" charset="2"/>
              <a:buChar char="q"/>
            </a:pPr>
            <a:r>
              <a:rPr lang="en-GB" sz="2400" b="1" u="sng" dirty="0">
                <a:solidFill>
                  <a:schemeClr val="accent2">
                    <a:lumMod val="50000"/>
                  </a:schemeClr>
                </a:solidFill>
                <a:latin typeface="Book Antiqua" panose="02040602050305030304" pitchFamily="18" charset="0"/>
              </a:rPr>
              <a:t>Application layer</a:t>
            </a:r>
            <a:r>
              <a:rPr lang="en-GB" sz="2400" b="1" dirty="0">
                <a:solidFill>
                  <a:schemeClr val="accent2">
                    <a:lumMod val="50000"/>
                  </a:schemeClr>
                </a:solidFill>
                <a:latin typeface="Book Antiqua" panose="02040602050305030304" pitchFamily="18" charset="0"/>
              </a:rPr>
              <a:t>: </a:t>
            </a:r>
            <a:r>
              <a:rPr lang="en-GB" sz="2400" dirty="0">
                <a:latin typeface="Book Antiqua" panose="02040602050305030304" pitchFamily="18" charset="0"/>
              </a:rPr>
              <a:t>contains units for interfacing to user or external application.</a:t>
            </a:r>
          </a:p>
          <a:p>
            <a:pPr marL="342900" indent="-342900" algn="just">
              <a:buFont typeface="Wingdings" panose="05000000000000000000" pitchFamily="2" charset="2"/>
              <a:buChar char="q"/>
            </a:pPr>
            <a:r>
              <a:rPr lang="en-GB" sz="2400" b="1" u="sng" dirty="0">
                <a:solidFill>
                  <a:schemeClr val="accent2">
                    <a:lumMod val="50000"/>
                  </a:schemeClr>
                </a:solidFill>
                <a:latin typeface="Book Antiqua" panose="02040602050305030304" pitchFamily="18" charset="0"/>
              </a:rPr>
              <a:t>Processing layer: </a:t>
            </a:r>
            <a:r>
              <a:rPr lang="en-GB" sz="2400" dirty="0">
                <a:latin typeface="Book Antiqua" panose="02040602050305030304" pitchFamily="18" charset="0"/>
              </a:rPr>
              <a:t>contains the functions of an application.</a:t>
            </a:r>
          </a:p>
          <a:p>
            <a:pPr marL="342900" indent="-342900" algn="just">
              <a:buFont typeface="Wingdings" panose="05000000000000000000" pitchFamily="2" charset="2"/>
              <a:buChar char="q"/>
            </a:pPr>
            <a:r>
              <a:rPr lang="en-GB" sz="2400" b="1" u="sng" dirty="0">
                <a:solidFill>
                  <a:schemeClr val="accent2">
                    <a:lumMod val="50000"/>
                  </a:schemeClr>
                </a:solidFill>
                <a:latin typeface="Book Antiqua" panose="02040602050305030304" pitchFamily="18" charset="0"/>
              </a:rPr>
              <a:t>Data layer</a:t>
            </a:r>
            <a:r>
              <a:rPr lang="en-GB" sz="2400" b="1" dirty="0">
                <a:solidFill>
                  <a:schemeClr val="accent2">
                    <a:lumMod val="50000"/>
                  </a:schemeClr>
                </a:solidFill>
                <a:latin typeface="Book Antiqua" panose="02040602050305030304" pitchFamily="18" charset="0"/>
              </a:rPr>
              <a:t>: </a:t>
            </a:r>
            <a:r>
              <a:rPr lang="en-GB" sz="2400" dirty="0">
                <a:latin typeface="Book Antiqua" panose="02040602050305030304" pitchFamily="18" charset="0"/>
              </a:rPr>
              <a:t>contains the data that a client wants to manipulate through the application components. </a:t>
            </a:r>
          </a:p>
          <a:p>
            <a:pPr algn="just"/>
            <a:endParaRPr lang="en-GB" sz="2400" dirty="0">
              <a:latin typeface="Book Antiqua" panose="02040602050305030304" pitchFamily="18" charset="0"/>
            </a:endParaRPr>
          </a:p>
        </p:txBody>
      </p:sp>
      <p:sp>
        <p:nvSpPr>
          <p:cNvPr id="8" name="Rectangle: Rounded Corners 7">
            <a:extLst>
              <a:ext uri="{FF2B5EF4-FFF2-40B4-BE49-F238E27FC236}">
                <a16:creationId xmlns:a16="http://schemas.microsoft.com/office/drawing/2014/main" id="{A3F34361-4D8C-41F9-8A02-CAAE716830E0}"/>
              </a:ext>
            </a:extLst>
          </p:cNvPr>
          <p:cNvSpPr/>
          <p:nvPr/>
        </p:nvSpPr>
        <p:spPr>
          <a:xfrm>
            <a:off x="518680" y="2584344"/>
            <a:ext cx="4859232" cy="3938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Traditional Three-Layered Architecture:</a:t>
            </a:r>
          </a:p>
        </p:txBody>
      </p:sp>
      <p:pic>
        <p:nvPicPr>
          <p:cNvPr id="10" name="Picture 9" descr="Diagram&#10;&#10;Description automatically generated">
            <a:extLst>
              <a:ext uri="{FF2B5EF4-FFF2-40B4-BE49-F238E27FC236}">
                <a16:creationId xmlns:a16="http://schemas.microsoft.com/office/drawing/2014/main" id="{92EACDFA-BE57-4B68-B296-BC784AB4C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672" y="2756464"/>
            <a:ext cx="4848902" cy="3270540"/>
          </a:xfrm>
          <a:prstGeom prst="rect">
            <a:avLst/>
          </a:prstGeom>
        </p:spPr>
      </p:pic>
    </p:spTree>
    <p:extLst>
      <p:ext uri="{BB962C8B-B14F-4D97-AF65-F5344CB8AC3E}">
        <p14:creationId xmlns:p14="http://schemas.microsoft.com/office/powerpoint/2010/main" val="375609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38</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sp>
        <p:nvSpPr>
          <p:cNvPr id="9" name="TextBox 8">
            <a:extLst>
              <a:ext uri="{FF2B5EF4-FFF2-40B4-BE49-F238E27FC236}">
                <a16:creationId xmlns:a16="http://schemas.microsoft.com/office/drawing/2014/main" id="{38F29489-F78D-46D0-8852-BD4E9F633FC1}"/>
              </a:ext>
            </a:extLst>
          </p:cNvPr>
          <p:cNvSpPr txBox="1"/>
          <p:nvPr/>
        </p:nvSpPr>
        <p:spPr>
          <a:xfrm>
            <a:off x="1531749" y="1891846"/>
            <a:ext cx="1862380" cy="461665"/>
          </a:xfrm>
          <a:prstGeom prst="rect">
            <a:avLst/>
          </a:prstGeom>
          <a:solidFill>
            <a:srgbClr val="C88E1A"/>
          </a:solidFill>
        </p:spPr>
        <p:txBody>
          <a:bodyPr wrap="square" rtlCol="0">
            <a:spAutoFit/>
          </a:bodyPr>
          <a:lstStyle/>
          <a:p>
            <a:r>
              <a:rPr lang="en-GB" sz="2400" u="sng" dirty="0">
                <a:solidFill>
                  <a:srgbClr val="002060"/>
                </a:solidFill>
                <a:latin typeface="Book Antiqua" panose="02040602050305030304" pitchFamily="18" charset="0"/>
              </a:rPr>
              <a:t>Example 2:</a:t>
            </a:r>
          </a:p>
        </p:txBody>
      </p:sp>
      <p:pic>
        <p:nvPicPr>
          <p:cNvPr id="12" name="Picture 11" descr="Diagram&#10;&#10;Description automatically generated">
            <a:extLst>
              <a:ext uri="{FF2B5EF4-FFF2-40B4-BE49-F238E27FC236}">
                <a16:creationId xmlns:a16="http://schemas.microsoft.com/office/drawing/2014/main" id="{89F8432A-77B0-4423-9FB6-5A7F53E7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391" y="1343317"/>
            <a:ext cx="3774032" cy="4720228"/>
          </a:xfrm>
          <a:prstGeom prst="rect">
            <a:avLst/>
          </a:prstGeom>
        </p:spPr>
      </p:pic>
      <p:sp>
        <p:nvSpPr>
          <p:cNvPr id="13" name="TextBox 12">
            <a:extLst>
              <a:ext uri="{FF2B5EF4-FFF2-40B4-BE49-F238E27FC236}">
                <a16:creationId xmlns:a16="http://schemas.microsoft.com/office/drawing/2014/main" id="{65C84F78-EC7B-48F2-BDF0-44C53979D30D}"/>
              </a:ext>
            </a:extLst>
          </p:cNvPr>
          <p:cNvSpPr txBox="1"/>
          <p:nvPr/>
        </p:nvSpPr>
        <p:spPr>
          <a:xfrm>
            <a:off x="1689320" y="2377725"/>
            <a:ext cx="4726978" cy="830997"/>
          </a:xfrm>
          <a:prstGeom prst="rect">
            <a:avLst/>
          </a:prstGeom>
          <a:noFill/>
          <a:ln>
            <a:solidFill>
              <a:srgbClr val="C88E1A"/>
            </a:solidFill>
          </a:ln>
        </p:spPr>
        <p:txBody>
          <a:bodyPr wrap="square" rtlCol="0">
            <a:spAutoFit/>
          </a:bodyPr>
          <a:lstStyle/>
          <a:p>
            <a:r>
              <a:rPr lang="en-GB" sz="2400" b="1" u="sng" dirty="0">
                <a:solidFill>
                  <a:srgbClr val="002060"/>
                </a:solidFill>
                <a:latin typeface="Book Antiqua" panose="02040602050305030304" pitchFamily="18" charset="0"/>
              </a:rPr>
              <a:t>Two communication parties:</a:t>
            </a:r>
          </a:p>
          <a:p>
            <a:pPr marL="712788" indent="93663">
              <a:buFont typeface="Wingdings" panose="05000000000000000000" pitchFamily="2" charset="2"/>
              <a:buChar char="q"/>
            </a:pPr>
            <a:r>
              <a:rPr lang="en-GB" sz="2400" dirty="0">
                <a:latin typeface="Book Antiqua" panose="02040602050305030304" pitchFamily="18" charset="0"/>
              </a:rPr>
              <a:t>     </a:t>
            </a:r>
            <a:r>
              <a:rPr lang="en-GB" sz="2000" i="1" dirty="0">
                <a:latin typeface="Book Antiqua" panose="02040602050305030304" pitchFamily="18" charset="0"/>
              </a:rPr>
              <a:t>Create TCP connection</a:t>
            </a:r>
            <a:endParaRPr lang="en-GB" sz="2400" i="1" dirty="0">
              <a:latin typeface="Book Antiqua" panose="02040602050305030304" pitchFamily="18" charset="0"/>
            </a:endParaRPr>
          </a:p>
        </p:txBody>
      </p:sp>
      <p:pic>
        <p:nvPicPr>
          <p:cNvPr id="17" name="Picture 16">
            <a:extLst>
              <a:ext uri="{FF2B5EF4-FFF2-40B4-BE49-F238E27FC236}">
                <a16:creationId xmlns:a16="http://schemas.microsoft.com/office/drawing/2014/main" id="{9C5F89F3-2690-4A2B-BEFA-E9BB6BFBCA42}"/>
              </a:ext>
            </a:extLst>
          </p:cNvPr>
          <p:cNvPicPr>
            <a:picLocks noChangeAspect="1"/>
          </p:cNvPicPr>
          <p:nvPr/>
        </p:nvPicPr>
        <p:blipFill>
          <a:blip r:embed="rId3"/>
          <a:stretch>
            <a:fillRect/>
          </a:stretch>
        </p:blipFill>
        <p:spPr>
          <a:xfrm>
            <a:off x="619932" y="3472781"/>
            <a:ext cx="6279400" cy="2354775"/>
          </a:xfrm>
          <a:prstGeom prst="rect">
            <a:avLst/>
          </a:prstGeom>
        </p:spPr>
      </p:pic>
    </p:spTree>
    <p:extLst>
      <p:ext uri="{BB962C8B-B14F-4D97-AF65-F5344CB8AC3E}">
        <p14:creationId xmlns:p14="http://schemas.microsoft.com/office/powerpoint/2010/main" val="1570819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39</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sp>
        <p:nvSpPr>
          <p:cNvPr id="9" name="TextBox 8">
            <a:extLst>
              <a:ext uri="{FF2B5EF4-FFF2-40B4-BE49-F238E27FC236}">
                <a16:creationId xmlns:a16="http://schemas.microsoft.com/office/drawing/2014/main" id="{38F29489-F78D-46D0-8852-BD4E9F633FC1}"/>
              </a:ext>
            </a:extLst>
          </p:cNvPr>
          <p:cNvSpPr txBox="1"/>
          <p:nvPr/>
        </p:nvSpPr>
        <p:spPr>
          <a:xfrm>
            <a:off x="632074" y="2051203"/>
            <a:ext cx="3691180" cy="461665"/>
          </a:xfrm>
          <a:prstGeom prst="rect">
            <a:avLst/>
          </a:prstGeom>
          <a:solidFill>
            <a:srgbClr val="C88E1A"/>
          </a:solidFill>
        </p:spPr>
        <p:txBody>
          <a:bodyPr wrap="square" rtlCol="0">
            <a:spAutoFit/>
          </a:bodyPr>
          <a:lstStyle/>
          <a:p>
            <a:r>
              <a:rPr lang="en-GB" sz="2400" u="sng" dirty="0">
                <a:solidFill>
                  <a:srgbClr val="002060"/>
                </a:solidFill>
                <a:latin typeface="Book Antiqua" panose="02040602050305030304" pitchFamily="18" charset="0"/>
              </a:rPr>
              <a:t>Example 2: Search Engine</a:t>
            </a:r>
          </a:p>
        </p:txBody>
      </p:sp>
      <p:pic>
        <p:nvPicPr>
          <p:cNvPr id="5" name="Picture 4" descr="Diagram&#10;&#10;Description automatically generated">
            <a:extLst>
              <a:ext uri="{FF2B5EF4-FFF2-40B4-BE49-F238E27FC236}">
                <a16:creationId xmlns:a16="http://schemas.microsoft.com/office/drawing/2014/main" id="{5DF6AD8E-665D-45DB-A830-050DE6BD9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254" y="1891846"/>
            <a:ext cx="6986377" cy="4081928"/>
          </a:xfrm>
          <a:prstGeom prst="rect">
            <a:avLst/>
          </a:prstGeom>
        </p:spPr>
      </p:pic>
    </p:spTree>
    <p:extLst>
      <p:ext uri="{BB962C8B-B14F-4D97-AF65-F5344CB8AC3E}">
        <p14:creationId xmlns:p14="http://schemas.microsoft.com/office/powerpoint/2010/main" val="18389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8DAD2-3F6F-4B61-B63B-0E96C0AB1A32}"/>
              </a:ext>
            </a:extLst>
          </p:cNvPr>
          <p:cNvSpPr>
            <a:spLocks noGrp="1"/>
          </p:cNvSpPr>
          <p:nvPr>
            <p:ph type="sldNum" sz="quarter" idx="12"/>
          </p:nvPr>
        </p:nvSpPr>
        <p:spPr/>
        <p:txBody>
          <a:bodyPr/>
          <a:lstStyle/>
          <a:p>
            <a:fld id="{60553ECD-7F6D-420D-93CA-D8D15EB427AC}" type="slidenum">
              <a:rPr lang="en-US" smtClean="0"/>
              <a:t>4</a:t>
            </a:fld>
            <a:endParaRPr lang="en-US"/>
          </a:p>
        </p:txBody>
      </p:sp>
      <p:sp>
        <p:nvSpPr>
          <p:cNvPr id="6" name="TextBox 5">
            <a:extLst>
              <a:ext uri="{FF2B5EF4-FFF2-40B4-BE49-F238E27FC236}">
                <a16:creationId xmlns:a16="http://schemas.microsoft.com/office/drawing/2014/main" id="{54BCEFE4-9962-4999-95C1-7AD125043ABC}"/>
              </a:ext>
            </a:extLst>
          </p:cNvPr>
          <p:cNvSpPr txBox="1"/>
          <p:nvPr/>
        </p:nvSpPr>
        <p:spPr>
          <a:xfrm>
            <a:off x="1542894" y="1166842"/>
            <a:ext cx="8818535" cy="4524315"/>
          </a:xfrm>
          <a:prstGeom prst="rect">
            <a:avLst/>
          </a:prstGeom>
          <a:noFill/>
        </p:spPr>
        <p:txBody>
          <a:bodyPr wrap="square" rtlCol="0">
            <a:spAutoFit/>
          </a:bodyPr>
          <a:lstStyle/>
          <a:p>
            <a:pPr algn="ctr"/>
            <a:r>
              <a:rPr lang="en-US" sz="7200" b="1" u="sng" dirty="0">
                <a:latin typeface="Book Antiqua" panose="02040602050305030304" pitchFamily="18" charset="0"/>
              </a:rPr>
              <a:t>CHAPTER 2 </a:t>
            </a:r>
            <a:r>
              <a:rPr lang="en-US" sz="7200" b="1" dirty="0">
                <a:latin typeface="Book Antiqua" panose="02040602050305030304" pitchFamily="18" charset="0"/>
              </a:rPr>
              <a:t>Parallel </a:t>
            </a:r>
          </a:p>
          <a:p>
            <a:pPr algn="ctr"/>
            <a:r>
              <a:rPr lang="en-US" sz="7200" b="1" dirty="0">
                <a:latin typeface="Book Antiqua" panose="02040602050305030304" pitchFamily="18" charset="0"/>
              </a:rPr>
              <a:t>&amp; </a:t>
            </a:r>
          </a:p>
          <a:p>
            <a:pPr algn="ctr"/>
            <a:r>
              <a:rPr lang="en-US" sz="7200" b="1" dirty="0">
                <a:latin typeface="Book Antiqua" panose="02040602050305030304" pitchFamily="18" charset="0"/>
              </a:rPr>
              <a:t>Distributed Systems</a:t>
            </a:r>
            <a:endParaRPr lang="en-GB" sz="7200" b="1" dirty="0">
              <a:latin typeface="Book Antiqua" panose="02040602050305030304" pitchFamily="18" charset="0"/>
            </a:endParaRPr>
          </a:p>
        </p:txBody>
      </p:sp>
    </p:spTree>
    <p:extLst>
      <p:ext uri="{BB962C8B-B14F-4D97-AF65-F5344CB8AC3E}">
        <p14:creationId xmlns:p14="http://schemas.microsoft.com/office/powerpoint/2010/main" val="613481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40</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1- Layered Style:</a:t>
            </a:r>
          </a:p>
        </p:txBody>
      </p:sp>
      <p:sp>
        <p:nvSpPr>
          <p:cNvPr id="9" name="TextBox 8">
            <a:extLst>
              <a:ext uri="{FF2B5EF4-FFF2-40B4-BE49-F238E27FC236}">
                <a16:creationId xmlns:a16="http://schemas.microsoft.com/office/drawing/2014/main" id="{38F29489-F78D-46D0-8852-BD4E9F633FC1}"/>
              </a:ext>
            </a:extLst>
          </p:cNvPr>
          <p:cNvSpPr txBox="1"/>
          <p:nvPr/>
        </p:nvSpPr>
        <p:spPr>
          <a:xfrm>
            <a:off x="569836" y="2228671"/>
            <a:ext cx="2637296" cy="1200329"/>
          </a:xfrm>
          <a:prstGeom prst="rect">
            <a:avLst/>
          </a:prstGeom>
          <a:solidFill>
            <a:srgbClr val="C88E1A"/>
          </a:solidFill>
        </p:spPr>
        <p:txBody>
          <a:bodyPr wrap="square" rtlCol="0">
            <a:spAutoFit/>
          </a:bodyPr>
          <a:lstStyle/>
          <a:p>
            <a:r>
              <a:rPr lang="en-GB" sz="2400" u="sng" dirty="0">
                <a:solidFill>
                  <a:srgbClr val="002060"/>
                </a:solidFill>
                <a:latin typeface="Book Antiqua" panose="02040602050305030304" pitchFamily="18" charset="0"/>
              </a:rPr>
              <a:t>Example 3: Reference Network Model</a:t>
            </a:r>
          </a:p>
        </p:txBody>
      </p:sp>
      <p:pic>
        <p:nvPicPr>
          <p:cNvPr id="7" name="Picture 6" descr="Table&#10;&#10;Description automatically generated">
            <a:extLst>
              <a:ext uri="{FF2B5EF4-FFF2-40B4-BE49-F238E27FC236}">
                <a16:creationId xmlns:a16="http://schemas.microsoft.com/office/drawing/2014/main" id="{D3070B09-7F65-4894-BB17-6593DC80C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411" y="1343317"/>
            <a:ext cx="7858657" cy="4920742"/>
          </a:xfrm>
          <a:prstGeom prst="rect">
            <a:avLst/>
          </a:prstGeom>
        </p:spPr>
      </p:pic>
    </p:spTree>
    <p:extLst>
      <p:ext uri="{BB962C8B-B14F-4D97-AF65-F5344CB8AC3E}">
        <p14:creationId xmlns:p14="http://schemas.microsoft.com/office/powerpoint/2010/main" val="380418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41</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343317"/>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2-Object-based Style:</a:t>
            </a:r>
          </a:p>
        </p:txBody>
      </p:sp>
      <p:pic>
        <p:nvPicPr>
          <p:cNvPr id="7" name="Picture 6" descr="Diagram&#10;&#10;Description automatically generated">
            <a:extLst>
              <a:ext uri="{FF2B5EF4-FFF2-40B4-BE49-F238E27FC236}">
                <a16:creationId xmlns:a16="http://schemas.microsoft.com/office/drawing/2014/main" id="{DD40EC68-0075-4A18-A127-CA3A25AEC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4078" y="1343317"/>
            <a:ext cx="6031298" cy="3069822"/>
          </a:xfrm>
          <a:prstGeom prst="rect">
            <a:avLst/>
          </a:prstGeom>
        </p:spPr>
      </p:pic>
      <p:sp>
        <p:nvSpPr>
          <p:cNvPr id="8" name="TextBox 7">
            <a:extLst>
              <a:ext uri="{FF2B5EF4-FFF2-40B4-BE49-F238E27FC236}">
                <a16:creationId xmlns:a16="http://schemas.microsoft.com/office/drawing/2014/main" id="{34941500-AE6D-4B0C-BC92-DC4E78C28136}"/>
              </a:ext>
            </a:extLst>
          </p:cNvPr>
          <p:cNvSpPr txBox="1"/>
          <p:nvPr/>
        </p:nvSpPr>
        <p:spPr>
          <a:xfrm>
            <a:off x="993183" y="4683686"/>
            <a:ext cx="9996408" cy="1569660"/>
          </a:xfrm>
          <a:prstGeom prst="rect">
            <a:avLst/>
          </a:prstGeom>
          <a:noFill/>
          <a:ln>
            <a:solidFill>
              <a:schemeClr val="accent6">
                <a:lumMod val="75000"/>
              </a:schemeClr>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All components are considered as an object.</a:t>
            </a:r>
          </a:p>
          <a:p>
            <a:pPr marL="342900" indent="-342900" algn="just">
              <a:buFont typeface="Wingdings" panose="05000000000000000000" pitchFamily="2" charset="2"/>
              <a:buChar char="q"/>
            </a:pPr>
            <a:r>
              <a:rPr lang="en-GB" sz="2400" dirty="0">
                <a:latin typeface="Book Antiqua" panose="02040602050305030304" pitchFamily="18" charset="0"/>
              </a:rPr>
              <a:t>Objects are loosely coupling organization </a:t>
            </a:r>
            <a:r>
              <a:rPr lang="en-GB" sz="2400" u="sng" dirty="0">
                <a:highlight>
                  <a:srgbClr val="FFFF00"/>
                </a:highlight>
                <a:latin typeface="Book Antiqua" panose="02040602050305030304" pitchFamily="18" charset="0"/>
              </a:rPr>
              <a:t>(overcoming dependency)</a:t>
            </a:r>
            <a:r>
              <a:rPr lang="en-GB" sz="2400" dirty="0">
                <a:latin typeface="Book Antiqua" panose="02040602050305030304" pitchFamily="18" charset="0"/>
              </a:rPr>
              <a:t>.</a:t>
            </a:r>
          </a:p>
          <a:p>
            <a:pPr marL="342900" indent="-342900" algn="just">
              <a:buFont typeface="Wingdings" panose="05000000000000000000" pitchFamily="2" charset="2"/>
              <a:buChar char="q"/>
            </a:pPr>
            <a:r>
              <a:rPr lang="en-GB" sz="2400" dirty="0">
                <a:latin typeface="Book Antiqua" panose="02040602050305030304" pitchFamily="18" charset="0"/>
              </a:rPr>
              <a:t>Connection between these objects through RPC </a:t>
            </a:r>
            <a:r>
              <a:rPr lang="en-GB" sz="2400" u="sng" dirty="0">
                <a:highlight>
                  <a:srgbClr val="FFFF00"/>
                </a:highlight>
                <a:latin typeface="Book Antiqua" panose="02040602050305030304" pitchFamily="18" charset="0"/>
              </a:rPr>
              <a:t>(called method call)</a:t>
            </a:r>
            <a:r>
              <a:rPr lang="en-GB" sz="2400" dirty="0">
                <a:latin typeface="Book Antiqua" panose="02040602050305030304" pitchFamily="18" charset="0"/>
              </a:rPr>
              <a:t>.</a:t>
            </a:r>
          </a:p>
          <a:p>
            <a:pPr marL="342900" indent="-342900" algn="just">
              <a:buFont typeface="Wingdings" panose="05000000000000000000" pitchFamily="2" charset="2"/>
              <a:buChar char="q"/>
            </a:pPr>
            <a:r>
              <a:rPr lang="en-GB" sz="2400" dirty="0">
                <a:latin typeface="Book Antiqua" panose="02040602050305030304" pitchFamily="18" charset="0"/>
              </a:rPr>
              <a:t>Data is encapsulation </a:t>
            </a:r>
            <a:r>
              <a:rPr lang="en-GB" sz="2400" dirty="0">
                <a:highlight>
                  <a:srgbClr val="FFFF00"/>
                </a:highlight>
                <a:latin typeface="Book Antiqua" panose="02040602050305030304" pitchFamily="18" charset="0"/>
              </a:rPr>
              <a:t>(called object’s state)</a:t>
            </a:r>
            <a:r>
              <a:rPr lang="en-GB" sz="2400" dirty="0">
                <a:latin typeface="Book Antiqua" panose="02040602050305030304" pitchFamily="18" charset="0"/>
              </a:rPr>
              <a:t>.</a:t>
            </a:r>
          </a:p>
        </p:txBody>
      </p:sp>
      <p:sp>
        <p:nvSpPr>
          <p:cNvPr id="9" name="Rectangle: Rounded Corners 8">
            <a:extLst>
              <a:ext uri="{FF2B5EF4-FFF2-40B4-BE49-F238E27FC236}">
                <a16:creationId xmlns:a16="http://schemas.microsoft.com/office/drawing/2014/main" id="{078C9685-9916-4DCC-BEFE-73B414BECD6C}"/>
              </a:ext>
            </a:extLst>
          </p:cNvPr>
          <p:cNvSpPr/>
          <p:nvPr/>
        </p:nvSpPr>
        <p:spPr>
          <a:xfrm>
            <a:off x="993183" y="4323399"/>
            <a:ext cx="2172346"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*Characteristics</a:t>
            </a:r>
          </a:p>
        </p:txBody>
      </p:sp>
    </p:spTree>
    <p:extLst>
      <p:ext uri="{BB962C8B-B14F-4D97-AF65-F5344CB8AC3E}">
        <p14:creationId xmlns:p14="http://schemas.microsoft.com/office/powerpoint/2010/main" val="2176685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42</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296823"/>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3-Resource-based Style:</a:t>
            </a:r>
          </a:p>
        </p:txBody>
      </p:sp>
      <p:sp>
        <p:nvSpPr>
          <p:cNvPr id="10" name="TextBox 9">
            <a:extLst>
              <a:ext uri="{FF2B5EF4-FFF2-40B4-BE49-F238E27FC236}">
                <a16:creationId xmlns:a16="http://schemas.microsoft.com/office/drawing/2014/main" id="{629846BC-EB28-4DFE-A8A3-2116002BB5A8}"/>
              </a:ext>
            </a:extLst>
          </p:cNvPr>
          <p:cNvSpPr txBox="1"/>
          <p:nvPr/>
        </p:nvSpPr>
        <p:spPr>
          <a:xfrm>
            <a:off x="1462367" y="2445862"/>
            <a:ext cx="9257685" cy="769441"/>
          </a:xfrm>
          <a:prstGeom prst="rect">
            <a:avLst/>
          </a:prstGeom>
          <a:solidFill>
            <a:schemeClr val="accent1">
              <a:lumMod val="40000"/>
              <a:lumOff val="60000"/>
            </a:schemeClr>
          </a:solidFill>
        </p:spPr>
        <p:txBody>
          <a:bodyPr wrap="square" rtlCol="0">
            <a:spAutoFit/>
          </a:bodyPr>
          <a:lstStyle/>
          <a:p>
            <a:pPr algn="just"/>
            <a:r>
              <a:rPr lang="en-GB" sz="2200" dirty="0">
                <a:latin typeface="Book Antiqua" panose="02040602050305030304" pitchFamily="18" charset="0"/>
              </a:rPr>
              <a:t>    This type of architecture is shown as a result of increasing Web Pages and users’ demands of service composition. </a:t>
            </a:r>
          </a:p>
        </p:txBody>
      </p:sp>
      <p:pic>
        <p:nvPicPr>
          <p:cNvPr id="11" name="Picture 10" descr="Icon&#10;&#10;Description automatically generated">
            <a:extLst>
              <a:ext uri="{FF2B5EF4-FFF2-40B4-BE49-F238E27FC236}">
                <a16:creationId xmlns:a16="http://schemas.microsoft.com/office/drawing/2014/main" id="{B3491EC1-51BB-456F-A8CD-B03030F9F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32192">
            <a:off x="919138" y="2219588"/>
            <a:ext cx="860210" cy="860210"/>
          </a:xfrm>
          <a:prstGeom prst="rect">
            <a:avLst/>
          </a:prstGeom>
        </p:spPr>
      </p:pic>
      <p:sp>
        <p:nvSpPr>
          <p:cNvPr id="12" name="TextBox 11">
            <a:extLst>
              <a:ext uri="{FF2B5EF4-FFF2-40B4-BE49-F238E27FC236}">
                <a16:creationId xmlns:a16="http://schemas.microsoft.com/office/drawing/2014/main" id="{7CB03C7E-DF61-40EB-BA8E-F9DE87DEFB50}"/>
              </a:ext>
            </a:extLst>
          </p:cNvPr>
          <p:cNvSpPr txBox="1"/>
          <p:nvPr/>
        </p:nvSpPr>
        <p:spPr>
          <a:xfrm>
            <a:off x="1027679" y="3429000"/>
            <a:ext cx="10136641" cy="1446550"/>
          </a:xfrm>
          <a:prstGeom prst="rect">
            <a:avLst/>
          </a:prstGeom>
          <a:solidFill>
            <a:srgbClr val="C88E1A"/>
          </a:solidFill>
        </p:spPr>
        <p:txBody>
          <a:bodyPr wrap="square" rtlCol="0">
            <a:spAutoFit/>
          </a:bodyPr>
          <a:lstStyle/>
          <a:p>
            <a:pPr algn="just"/>
            <a:r>
              <a:rPr lang="en-GB" sz="2200" dirty="0">
                <a:latin typeface="Book Antiqua" panose="02040602050305030304" pitchFamily="18" charset="0"/>
              </a:rPr>
              <a:t>     One of the definitions of DS. is a huge collection of resources that are individually managed by a set of components. These resources may be added or removed by remote applications. This approach is called </a:t>
            </a:r>
            <a:r>
              <a:rPr lang="en-GB" sz="2200" b="1" u="sng" dirty="0">
                <a:latin typeface="Book Antiqua" panose="02040602050305030304" pitchFamily="18" charset="0"/>
              </a:rPr>
              <a:t>Representation State Transfer (REST)</a:t>
            </a:r>
            <a:r>
              <a:rPr lang="en-GB" sz="2200" dirty="0">
                <a:latin typeface="Book Antiqua" panose="02040602050305030304" pitchFamily="18" charset="0"/>
              </a:rPr>
              <a:t>.</a:t>
            </a:r>
          </a:p>
        </p:txBody>
      </p:sp>
      <p:pic>
        <p:nvPicPr>
          <p:cNvPr id="5" name="Picture 4" descr="Icon&#10;&#10;Description automatically generated">
            <a:extLst>
              <a:ext uri="{FF2B5EF4-FFF2-40B4-BE49-F238E27FC236}">
                <a16:creationId xmlns:a16="http://schemas.microsoft.com/office/drawing/2014/main" id="{061D4502-6304-41ED-866B-C213C3F7C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15" y="3131272"/>
            <a:ext cx="751722" cy="751722"/>
          </a:xfrm>
          <a:prstGeom prst="rect">
            <a:avLst/>
          </a:prstGeom>
        </p:spPr>
      </p:pic>
    </p:spTree>
    <p:extLst>
      <p:ext uri="{BB962C8B-B14F-4D97-AF65-F5344CB8AC3E}">
        <p14:creationId xmlns:p14="http://schemas.microsoft.com/office/powerpoint/2010/main" val="2010664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43</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296823"/>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3-Resource-based Style:</a:t>
            </a:r>
          </a:p>
        </p:txBody>
      </p:sp>
      <p:sp>
        <p:nvSpPr>
          <p:cNvPr id="8" name="TextBox 7">
            <a:extLst>
              <a:ext uri="{FF2B5EF4-FFF2-40B4-BE49-F238E27FC236}">
                <a16:creationId xmlns:a16="http://schemas.microsoft.com/office/drawing/2014/main" id="{34941500-AE6D-4B0C-BC92-DC4E78C28136}"/>
              </a:ext>
            </a:extLst>
          </p:cNvPr>
          <p:cNvSpPr txBox="1"/>
          <p:nvPr/>
        </p:nvSpPr>
        <p:spPr>
          <a:xfrm>
            <a:off x="883403" y="2258829"/>
            <a:ext cx="8958021" cy="2677656"/>
          </a:xfrm>
          <a:prstGeom prst="rect">
            <a:avLst/>
          </a:prstGeom>
          <a:noFill/>
          <a:ln>
            <a:solidFill>
              <a:schemeClr val="accent6">
                <a:lumMod val="75000"/>
              </a:schemeClr>
            </a:solidFill>
          </a:ln>
        </p:spPr>
        <p:txBody>
          <a:bodyPr wrap="square" rtlCol="0">
            <a:spAutoFit/>
          </a:bodyPr>
          <a:lstStyle/>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a:p>
            <a:pPr algn="just"/>
            <a:endParaRPr lang="en-GB" sz="2400" dirty="0">
              <a:latin typeface="Book Antiqua" panose="02040602050305030304" pitchFamily="18" charset="0"/>
            </a:endParaRPr>
          </a:p>
          <a:p>
            <a:pPr marL="342900" indent="-342900" algn="just">
              <a:buFont typeface="Wingdings" panose="05000000000000000000" pitchFamily="2" charset="2"/>
              <a:buChar char="ü"/>
            </a:pPr>
            <a:r>
              <a:rPr lang="en-GB" sz="2000" dirty="0">
                <a:solidFill>
                  <a:schemeClr val="accent6">
                    <a:lumMod val="75000"/>
                  </a:schemeClr>
                </a:solidFill>
                <a:latin typeface="Book Antiqua" panose="02040602050305030304" pitchFamily="18" charset="0"/>
              </a:rPr>
              <a:t>This execution called Stateless Execution</a:t>
            </a:r>
            <a:r>
              <a:rPr lang="en-GB" sz="2400" dirty="0">
                <a:solidFill>
                  <a:schemeClr val="accent6">
                    <a:lumMod val="75000"/>
                  </a:schemeClr>
                </a:solidFill>
                <a:latin typeface="Book Antiqua" panose="02040602050305030304" pitchFamily="18" charset="0"/>
              </a:rPr>
              <a:t>.</a:t>
            </a:r>
          </a:p>
          <a:p>
            <a:pPr marL="342900" indent="-342900" algn="just">
              <a:buFont typeface="Wingdings" panose="05000000000000000000" pitchFamily="2" charset="2"/>
              <a:buChar char="ü"/>
            </a:pPr>
            <a:r>
              <a:rPr lang="en-GB" sz="2400" dirty="0">
                <a:solidFill>
                  <a:schemeClr val="accent2">
                    <a:lumMod val="50000"/>
                  </a:schemeClr>
                </a:solidFill>
                <a:latin typeface="Book Antiqua" panose="02040602050305030304" pitchFamily="18" charset="0"/>
              </a:rPr>
              <a:t>An good example of RESTful Arch is Amazon’s S3</a:t>
            </a:r>
          </a:p>
        </p:txBody>
      </p:sp>
      <p:sp>
        <p:nvSpPr>
          <p:cNvPr id="9" name="Rectangle: Rounded Corners 8">
            <a:extLst>
              <a:ext uri="{FF2B5EF4-FFF2-40B4-BE49-F238E27FC236}">
                <a16:creationId xmlns:a16="http://schemas.microsoft.com/office/drawing/2014/main" id="{078C9685-9916-4DCC-BEFE-73B414BECD6C}"/>
              </a:ext>
            </a:extLst>
          </p:cNvPr>
          <p:cNvSpPr/>
          <p:nvPr/>
        </p:nvSpPr>
        <p:spPr>
          <a:xfrm>
            <a:off x="883402" y="1852048"/>
            <a:ext cx="5104109" cy="46166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*Characteristics of RESTful Architecture:</a:t>
            </a:r>
          </a:p>
        </p:txBody>
      </p:sp>
      <p:pic>
        <p:nvPicPr>
          <p:cNvPr id="15" name="Picture 14">
            <a:extLst>
              <a:ext uri="{FF2B5EF4-FFF2-40B4-BE49-F238E27FC236}">
                <a16:creationId xmlns:a16="http://schemas.microsoft.com/office/drawing/2014/main" id="{F68C9E23-5E97-4598-B2C7-CB291E0DA4A9}"/>
              </a:ext>
            </a:extLst>
          </p:cNvPr>
          <p:cNvPicPr>
            <a:picLocks noChangeAspect="1"/>
          </p:cNvPicPr>
          <p:nvPr/>
        </p:nvPicPr>
        <p:blipFill>
          <a:blip r:embed="rId3"/>
          <a:stretch>
            <a:fillRect/>
          </a:stretch>
        </p:blipFill>
        <p:spPr>
          <a:xfrm>
            <a:off x="991892" y="2407271"/>
            <a:ext cx="8493071" cy="1777281"/>
          </a:xfrm>
          <a:prstGeom prst="rect">
            <a:avLst/>
          </a:prstGeom>
        </p:spPr>
      </p:pic>
      <p:pic>
        <p:nvPicPr>
          <p:cNvPr id="17" name="Picture 16">
            <a:extLst>
              <a:ext uri="{FF2B5EF4-FFF2-40B4-BE49-F238E27FC236}">
                <a16:creationId xmlns:a16="http://schemas.microsoft.com/office/drawing/2014/main" id="{CF976C27-18BC-4E5E-B312-BA90CFA0B7DD}"/>
              </a:ext>
            </a:extLst>
          </p:cNvPr>
          <p:cNvPicPr>
            <a:picLocks noChangeAspect="1"/>
          </p:cNvPicPr>
          <p:nvPr/>
        </p:nvPicPr>
        <p:blipFill>
          <a:blip r:embed="rId4"/>
          <a:stretch>
            <a:fillRect/>
          </a:stretch>
        </p:blipFill>
        <p:spPr>
          <a:xfrm>
            <a:off x="1596849" y="5030044"/>
            <a:ext cx="7531127" cy="1313276"/>
          </a:xfrm>
          <a:prstGeom prst="rect">
            <a:avLst/>
          </a:prstGeom>
        </p:spPr>
      </p:pic>
    </p:spTree>
    <p:extLst>
      <p:ext uri="{BB962C8B-B14F-4D97-AF65-F5344CB8AC3E}">
        <p14:creationId xmlns:p14="http://schemas.microsoft.com/office/powerpoint/2010/main" val="1507520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44</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296823"/>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3-Resource-based Style:</a:t>
            </a:r>
          </a:p>
        </p:txBody>
      </p:sp>
      <p:sp>
        <p:nvSpPr>
          <p:cNvPr id="10" name="TextBox 9">
            <a:extLst>
              <a:ext uri="{FF2B5EF4-FFF2-40B4-BE49-F238E27FC236}">
                <a16:creationId xmlns:a16="http://schemas.microsoft.com/office/drawing/2014/main" id="{6DE4E4A8-E7A6-4D0E-9236-7B087C0AFC6C}"/>
              </a:ext>
            </a:extLst>
          </p:cNvPr>
          <p:cNvSpPr txBox="1"/>
          <p:nvPr/>
        </p:nvSpPr>
        <p:spPr>
          <a:xfrm>
            <a:off x="991892" y="2004709"/>
            <a:ext cx="3691180" cy="461665"/>
          </a:xfrm>
          <a:prstGeom prst="rect">
            <a:avLst/>
          </a:prstGeom>
          <a:solidFill>
            <a:srgbClr val="C88E1A"/>
          </a:solidFill>
        </p:spPr>
        <p:txBody>
          <a:bodyPr wrap="square" rtlCol="0">
            <a:spAutoFit/>
          </a:bodyPr>
          <a:lstStyle/>
          <a:p>
            <a:r>
              <a:rPr lang="en-GB" sz="2400" u="sng" dirty="0">
                <a:solidFill>
                  <a:srgbClr val="002060"/>
                </a:solidFill>
                <a:latin typeface="Book Antiqua" panose="02040602050305030304" pitchFamily="18" charset="0"/>
              </a:rPr>
              <a:t>Example of the schema</a:t>
            </a:r>
          </a:p>
        </p:txBody>
      </p:sp>
      <p:pic>
        <p:nvPicPr>
          <p:cNvPr id="5" name="Picture 4" descr="Diagram&#10;&#10;Description automatically generated">
            <a:extLst>
              <a:ext uri="{FF2B5EF4-FFF2-40B4-BE49-F238E27FC236}">
                <a16:creationId xmlns:a16="http://schemas.microsoft.com/office/drawing/2014/main" id="{43B06C7E-EF74-4041-8077-9829FCC8B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62" y="1758489"/>
            <a:ext cx="6307246" cy="4214610"/>
          </a:xfrm>
          <a:prstGeom prst="rect">
            <a:avLst/>
          </a:prstGeom>
        </p:spPr>
      </p:pic>
    </p:spTree>
    <p:extLst>
      <p:ext uri="{BB962C8B-B14F-4D97-AF65-F5344CB8AC3E}">
        <p14:creationId xmlns:p14="http://schemas.microsoft.com/office/powerpoint/2010/main" val="2806659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45</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296823"/>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4- Publish-Subscribe Style:</a:t>
            </a:r>
          </a:p>
        </p:txBody>
      </p:sp>
      <p:pic>
        <p:nvPicPr>
          <p:cNvPr id="7" name="Picture 6">
            <a:extLst>
              <a:ext uri="{FF2B5EF4-FFF2-40B4-BE49-F238E27FC236}">
                <a16:creationId xmlns:a16="http://schemas.microsoft.com/office/drawing/2014/main" id="{59E9192F-50EE-4317-B3F7-B015CB59F281}"/>
              </a:ext>
            </a:extLst>
          </p:cNvPr>
          <p:cNvPicPr>
            <a:picLocks noChangeAspect="1"/>
          </p:cNvPicPr>
          <p:nvPr/>
        </p:nvPicPr>
        <p:blipFill>
          <a:blip r:embed="rId3"/>
          <a:stretch>
            <a:fillRect/>
          </a:stretch>
        </p:blipFill>
        <p:spPr>
          <a:xfrm>
            <a:off x="1155673" y="1790986"/>
            <a:ext cx="9202518" cy="707886"/>
          </a:xfrm>
          <a:prstGeom prst="rect">
            <a:avLst/>
          </a:prstGeom>
        </p:spPr>
      </p:pic>
      <p:pic>
        <p:nvPicPr>
          <p:cNvPr id="9" name="Picture 8">
            <a:extLst>
              <a:ext uri="{FF2B5EF4-FFF2-40B4-BE49-F238E27FC236}">
                <a16:creationId xmlns:a16="http://schemas.microsoft.com/office/drawing/2014/main" id="{2C1581BE-5D6A-45C7-B589-51C925C40C6F}"/>
              </a:ext>
            </a:extLst>
          </p:cNvPr>
          <p:cNvPicPr>
            <a:picLocks noChangeAspect="1"/>
          </p:cNvPicPr>
          <p:nvPr/>
        </p:nvPicPr>
        <p:blipFill>
          <a:blip r:embed="rId4"/>
          <a:stretch>
            <a:fillRect/>
          </a:stretch>
        </p:blipFill>
        <p:spPr>
          <a:xfrm>
            <a:off x="1155673" y="2654895"/>
            <a:ext cx="9491252" cy="1049203"/>
          </a:xfrm>
          <a:prstGeom prst="rect">
            <a:avLst/>
          </a:prstGeom>
        </p:spPr>
      </p:pic>
      <p:cxnSp>
        <p:nvCxnSpPr>
          <p:cNvPr id="12" name="Straight Connector 11">
            <a:extLst>
              <a:ext uri="{FF2B5EF4-FFF2-40B4-BE49-F238E27FC236}">
                <a16:creationId xmlns:a16="http://schemas.microsoft.com/office/drawing/2014/main" id="{3F908A0A-C18D-414D-81B4-5CA28E166EF6}"/>
              </a:ext>
            </a:extLst>
          </p:cNvPr>
          <p:cNvCxnSpPr/>
          <p:nvPr/>
        </p:nvCxnSpPr>
        <p:spPr>
          <a:xfrm>
            <a:off x="3797087" y="2929180"/>
            <a:ext cx="867905"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67ED819-9ACB-4048-AA3A-9652255588AB}"/>
              </a:ext>
            </a:extLst>
          </p:cNvPr>
          <p:cNvCxnSpPr/>
          <p:nvPr/>
        </p:nvCxnSpPr>
        <p:spPr>
          <a:xfrm>
            <a:off x="1317356" y="3701515"/>
            <a:ext cx="1152000"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14" descr="Shape&#10;&#10;Description automatically generated with medium confidence">
            <a:extLst>
              <a:ext uri="{FF2B5EF4-FFF2-40B4-BE49-F238E27FC236}">
                <a16:creationId xmlns:a16="http://schemas.microsoft.com/office/drawing/2014/main" id="{5315C451-F523-413C-AD2E-B2081899B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749" y="3622531"/>
            <a:ext cx="868675" cy="237590"/>
          </a:xfrm>
          <a:prstGeom prst="rect">
            <a:avLst/>
          </a:prstGeom>
        </p:spPr>
      </p:pic>
      <p:sp>
        <p:nvSpPr>
          <p:cNvPr id="16" name="TextBox 15">
            <a:extLst>
              <a:ext uri="{FF2B5EF4-FFF2-40B4-BE49-F238E27FC236}">
                <a16:creationId xmlns:a16="http://schemas.microsoft.com/office/drawing/2014/main" id="{B010A411-2E97-47DA-B476-F362C27F50F8}"/>
              </a:ext>
            </a:extLst>
          </p:cNvPr>
          <p:cNvSpPr txBox="1"/>
          <p:nvPr/>
        </p:nvSpPr>
        <p:spPr>
          <a:xfrm>
            <a:off x="4362671" y="3622531"/>
            <a:ext cx="6626920" cy="646331"/>
          </a:xfrm>
          <a:prstGeom prst="rect">
            <a:avLst/>
          </a:prstGeom>
          <a:solidFill>
            <a:srgbClr val="FFC000"/>
          </a:solidFill>
        </p:spPr>
        <p:txBody>
          <a:bodyPr wrap="square" rtlCol="0">
            <a:spAutoFit/>
          </a:bodyPr>
          <a:lstStyle/>
          <a:p>
            <a:pPr marL="285750" indent="-285750">
              <a:buFont typeface="Wingdings" panose="05000000000000000000" pitchFamily="2" charset="2"/>
              <a:buChar char="q"/>
            </a:pPr>
            <a:r>
              <a:rPr lang="en-GB" dirty="0">
                <a:latin typeface="Book Antiqua" panose="02040602050305030304" pitchFamily="18" charset="0"/>
              </a:rPr>
              <a:t>Related to communication between components.</a:t>
            </a:r>
          </a:p>
          <a:p>
            <a:pPr marL="285750" indent="-285750">
              <a:buFont typeface="Wingdings" panose="05000000000000000000" pitchFamily="2" charset="2"/>
              <a:buChar char="q"/>
            </a:pPr>
            <a:r>
              <a:rPr lang="en-GB" dirty="0">
                <a:latin typeface="Book Antiqua" panose="02040602050305030304" pitchFamily="18" charset="0"/>
              </a:rPr>
              <a:t>Related to collaborate between distributed components. </a:t>
            </a:r>
          </a:p>
        </p:txBody>
      </p:sp>
      <p:pic>
        <p:nvPicPr>
          <p:cNvPr id="18" name="Picture 17">
            <a:extLst>
              <a:ext uri="{FF2B5EF4-FFF2-40B4-BE49-F238E27FC236}">
                <a16:creationId xmlns:a16="http://schemas.microsoft.com/office/drawing/2014/main" id="{4E727D86-9AA3-4E5E-BDBE-12E552565665}"/>
              </a:ext>
            </a:extLst>
          </p:cNvPr>
          <p:cNvPicPr>
            <a:picLocks noChangeAspect="1"/>
          </p:cNvPicPr>
          <p:nvPr/>
        </p:nvPicPr>
        <p:blipFill>
          <a:blip r:embed="rId6"/>
          <a:stretch>
            <a:fillRect/>
          </a:stretch>
        </p:blipFill>
        <p:spPr>
          <a:xfrm>
            <a:off x="4386021" y="4258647"/>
            <a:ext cx="5594887" cy="2091705"/>
          </a:xfrm>
          <a:prstGeom prst="rect">
            <a:avLst/>
          </a:prstGeom>
        </p:spPr>
      </p:pic>
      <p:sp>
        <p:nvSpPr>
          <p:cNvPr id="19" name="TextBox 18">
            <a:extLst>
              <a:ext uri="{FF2B5EF4-FFF2-40B4-BE49-F238E27FC236}">
                <a16:creationId xmlns:a16="http://schemas.microsoft.com/office/drawing/2014/main" id="{5CF34CA5-ED02-4299-8847-8A1BE4C7BE0D}"/>
              </a:ext>
            </a:extLst>
          </p:cNvPr>
          <p:cNvSpPr txBox="1"/>
          <p:nvPr/>
        </p:nvSpPr>
        <p:spPr>
          <a:xfrm>
            <a:off x="683166" y="4615566"/>
            <a:ext cx="3691180" cy="400110"/>
          </a:xfrm>
          <a:prstGeom prst="rect">
            <a:avLst/>
          </a:prstGeom>
          <a:solidFill>
            <a:srgbClr val="C88E1A"/>
          </a:solidFill>
        </p:spPr>
        <p:txBody>
          <a:bodyPr wrap="square" rtlCol="0">
            <a:spAutoFit/>
          </a:bodyPr>
          <a:lstStyle/>
          <a:p>
            <a:r>
              <a:rPr lang="en-GB" sz="2000" u="sng" dirty="0">
                <a:solidFill>
                  <a:srgbClr val="002060"/>
                </a:solidFill>
                <a:latin typeface="Book Antiqua" panose="02040602050305030304" pitchFamily="18" charset="0"/>
              </a:rPr>
              <a:t>Types of coordination forms.</a:t>
            </a:r>
          </a:p>
        </p:txBody>
      </p:sp>
      <p:sp>
        <p:nvSpPr>
          <p:cNvPr id="20" name="Arrow: Striped Right 19">
            <a:extLst>
              <a:ext uri="{FF2B5EF4-FFF2-40B4-BE49-F238E27FC236}">
                <a16:creationId xmlns:a16="http://schemas.microsoft.com/office/drawing/2014/main" id="{8F765C1E-988E-4475-999F-870A7114249E}"/>
              </a:ext>
            </a:extLst>
          </p:cNvPr>
          <p:cNvSpPr/>
          <p:nvPr/>
        </p:nvSpPr>
        <p:spPr>
          <a:xfrm>
            <a:off x="1155673" y="5097551"/>
            <a:ext cx="2377941" cy="529657"/>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9470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Architecture: Styles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46</a:t>
            </a:fld>
            <a:endParaRPr lang="en-US"/>
          </a:p>
        </p:txBody>
      </p:sp>
      <p:sp>
        <p:nvSpPr>
          <p:cNvPr id="6" name="TextBox 5">
            <a:extLst>
              <a:ext uri="{FF2B5EF4-FFF2-40B4-BE49-F238E27FC236}">
                <a16:creationId xmlns:a16="http://schemas.microsoft.com/office/drawing/2014/main" id="{B7B46F2D-6F47-47F5-881A-B43AC7E8D657}"/>
              </a:ext>
            </a:extLst>
          </p:cNvPr>
          <p:cNvSpPr txBox="1"/>
          <p:nvPr/>
        </p:nvSpPr>
        <p:spPr>
          <a:xfrm>
            <a:off x="991892" y="1296823"/>
            <a:ext cx="5104108" cy="461665"/>
          </a:xfrm>
          <a:prstGeom prst="rect">
            <a:avLst/>
          </a:prstGeom>
          <a:noFill/>
        </p:spPr>
        <p:txBody>
          <a:bodyPr wrap="square" rtlCol="0">
            <a:spAutoFit/>
          </a:bodyPr>
          <a:lstStyle/>
          <a:p>
            <a:r>
              <a:rPr lang="en-GB" sz="2400" u="sng" dirty="0">
                <a:solidFill>
                  <a:srgbClr val="002060"/>
                </a:solidFill>
                <a:latin typeface="Book Antiqua" panose="02040602050305030304" pitchFamily="18" charset="0"/>
              </a:rPr>
              <a:t>4- Publish-Subscribe Style:</a:t>
            </a:r>
          </a:p>
        </p:txBody>
      </p:sp>
      <p:pic>
        <p:nvPicPr>
          <p:cNvPr id="5" name="Picture 4">
            <a:extLst>
              <a:ext uri="{FF2B5EF4-FFF2-40B4-BE49-F238E27FC236}">
                <a16:creationId xmlns:a16="http://schemas.microsoft.com/office/drawing/2014/main" id="{C9F3911E-8BC8-446E-88A7-96E066B646D3}"/>
              </a:ext>
            </a:extLst>
          </p:cNvPr>
          <p:cNvPicPr>
            <a:picLocks noChangeAspect="1"/>
          </p:cNvPicPr>
          <p:nvPr/>
        </p:nvPicPr>
        <p:blipFill>
          <a:blip r:embed="rId3"/>
          <a:stretch>
            <a:fillRect/>
          </a:stretch>
        </p:blipFill>
        <p:spPr>
          <a:xfrm>
            <a:off x="2189136" y="1835988"/>
            <a:ext cx="9663193" cy="4386581"/>
          </a:xfrm>
          <a:prstGeom prst="rect">
            <a:avLst/>
          </a:prstGeom>
        </p:spPr>
      </p:pic>
      <p:sp>
        <p:nvSpPr>
          <p:cNvPr id="3" name="TextBox 2">
            <a:extLst>
              <a:ext uri="{FF2B5EF4-FFF2-40B4-BE49-F238E27FC236}">
                <a16:creationId xmlns:a16="http://schemas.microsoft.com/office/drawing/2014/main" id="{5D64A72A-C09C-48B2-BAD8-AE15D8F17D5B}"/>
              </a:ext>
            </a:extLst>
          </p:cNvPr>
          <p:cNvSpPr txBox="1"/>
          <p:nvPr/>
        </p:nvSpPr>
        <p:spPr>
          <a:xfrm>
            <a:off x="1022888" y="4463513"/>
            <a:ext cx="2634711" cy="646331"/>
          </a:xfrm>
          <a:prstGeom prst="rect">
            <a:avLst/>
          </a:prstGeom>
          <a:noFill/>
          <a:ln>
            <a:solidFill>
              <a:schemeClr val="accent6">
                <a:lumMod val="75000"/>
              </a:schemeClr>
            </a:solidFill>
          </a:ln>
        </p:spPr>
        <p:txBody>
          <a:bodyPr wrap="square" rtlCol="0">
            <a:spAutoFit/>
          </a:bodyPr>
          <a:lstStyle/>
          <a:p>
            <a:pPr marL="285750" indent="-285750">
              <a:buFont typeface="Wingdings" panose="05000000000000000000" pitchFamily="2" charset="2"/>
              <a:buChar char="q"/>
            </a:pPr>
            <a:r>
              <a:rPr lang="en-GB" dirty="0">
                <a:latin typeface="Book Antiqua" panose="02040602050305030304" pitchFamily="18" charset="0"/>
              </a:rPr>
              <a:t>Increase reliability </a:t>
            </a:r>
          </a:p>
          <a:p>
            <a:pPr marL="285750" indent="-285750">
              <a:buFont typeface="Wingdings" panose="05000000000000000000" pitchFamily="2" charset="2"/>
              <a:buChar char="q"/>
            </a:pPr>
            <a:r>
              <a:rPr lang="en-GB" dirty="0">
                <a:latin typeface="Book Antiqua" panose="02040602050305030304" pitchFamily="18" charset="0"/>
              </a:rPr>
              <a:t>Improve scalability </a:t>
            </a:r>
          </a:p>
        </p:txBody>
      </p:sp>
      <p:sp>
        <p:nvSpPr>
          <p:cNvPr id="7" name="Rectangle: Rounded Corners 6">
            <a:extLst>
              <a:ext uri="{FF2B5EF4-FFF2-40B4-BE49-F238E27FC236}">
                <a16:creationId xmlns:a16="http://schemas.microsoft.com/office/drawing/2014/main" id="{DAA2FC52-A090-44BC-934C-DAFE55546018}"/>
              </a:ext>
            </a:extLst>
          </p:cNvPr>
          <p:cNvSpPr/>
          <p:nvPr/>
        </p:nvSpPr>
        <p:spPr>
          <a:xfrm>
            <a:off x="991892" y="4110334"/>
            <a:ext cx="144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*Benefits:  </a:t>
            </a:r>
          </a:p>
        </p:txBody>
      </p:sp>
    </p:spTree>
    <p:extLst>
      <p:ext uri="{BB962C8B-B14F-4D97-AF65-F5344CB8AC3E}">
        <p14:creationId xmlns:p14="http://schemas.microsoft.com/office/powerpoint/2010/main" val="747092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Reference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47</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830997"/>
          </a:xfrm>
          <a:prstGeom prst="rect">
            <a:avLst/>
          </a:prstGeom>
          <a:noFill/>
        </p:spPr>
        <p:txBody>
          <a:bodyPr wrap="square" rtlCol="0">
            <a:spAutoFit/>
          </a:bodyPr>
          <a:lstStyle/>
          <a:p>
            <a:pPr algn="just"/>
            <a:r>
              <a:rPr lang="en-GB" sz="2400" dirty="0">
                <a:latin typeface="Book Antiqua" panose="02040602050305030304" pitchFamily="18" charset="0"/>
                <a:hlinkClick r:id="rId2"/>
              </a:rPr>
              <a:t>[1] </a:t>
            </a:r>
            <a:r>
              <a:rPr lang="en-GB" sz="2400" dirty="0">
                <a:latin typeface="Book Antiqua" panose="02040602050305030304" pitchFamily="18" charset="0"/>
              </a:rPr>
              <a:t>Distributed Systems - Third edition - version 3.03 (2020) - Maarten van Steen - Andrew S. Tanenbaum</a:t>
            </a:r>
          </a:p>
        </p:txBody>
      </p:sp>
    </p:spTree>
    <p:extLst>
      <p:ext uri="{BB962C8B-B14F-4D97-AF65-F5344CB8AC3E}">
        <p14:creationId xmlns:p14="http://schemas.microsoft.com/office/powerpoint/2010/main" val="242438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Activities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48</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2928815"/>
              </a:xfrm>
              <a:prstGeom prst="rect">
                <a:avLst/>
              </a:prstGeom>
              <a:noFill/>
            </p:spPr>
            <p:txBody>
              <a:bodyPr wrap="square" rtlCol="0">
                <a:spAutoFit/>
              </a:bodyPr>
              <a:lstStyle/>
              <a:p>
                <a:pPr algn="just"/>
                <a:r>
                  <a:rPr lang="en-US" b="1" u="sng" dirty="0">
                    <a:solidFill>
                      <a:srgbClr val="C88E1A"/>
                    </a:solidFill>
                    <a:latin typeface="Book Antiqua" panose="02040602050305030304" pitchFamily="18" charset="0"/>
                  </a:rPr>
                  <a:t>Problem 2</a:t>
                </a:r>
                <a:r>
                  <a:rPr lang="en-US" b="1" u="sng" dirty="0">
                    <a:latin typeface="Book Antiqua" panose="02040602050305030304" pitchFamily="18" charset="0"/>
                  </a:rPr>
                  <a:t>. </a:t>
                </a:r>
                <a:r>
                  <a:rPr lang="en-US" dirty="0">
                    <a:latin typeface="Book Antiqua" panose="02040602050305030304" pitchFamily="18" charset="0"/>
                  </a:rPr>
                  <a:t>Given a system of four concurrent threads t1, t2, t3, and t4, we take a snapshot of the consistent state of the system after 3, 2, 4, and 3 events in each thread, respectively; all but the second event in each thread are local events. The only communication event in thread t1 is to send a message to t4 and the only communication event in thread t3 is to send a message to t2. Draw a space-time diagram showing the consistent cut; mark individual events on the thread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𝑖</m:t>
                        </m:r>
                      </m:sub>
                    </m:sSub>
                  </m:oMath>
                </a14:m>
                <a:r>
                  <a:rPr lang="en-US" dirty="0">
                    <a:latin typeface="Book Antiqua" panose="02040602050305030304" pitchFamily="18" charset="0"/>
                  </a:rPr>
                  <a:t> as </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𝑗</m:t>
                        </m:r>
                      </m:sup>
                    </m:sSubSup>
                  </m:oMath>
                </a14:m>
                <a:r>
                  <a:rPr lang="en-US" dirty="0">
                    <a:latin typeface="Book Antiqua" panose="02040602050305030304" pitchFamily="18" charset="0"/>
                  </a:rPr>
                  <a:t>. </a:t>
                </a:r>
              </a:p>
              <a:p>
                <a:pPr algn="just"/>
                <a:endParaRPr lang="en-US" dirty="0">
                  <a:latin typeface="Book Antiqua" panose="02040602050305030304" pitchFamily="18" charset="0"/>
                </a:endParaRPr>
              </a:p>
              <a:p>
                <a:pPr algn="just"/>
                <a:r>
                  <a:rPr lang="en-US" dirty="0">
                    <a:latin typeface="Book Antiqua" panose="02040602050305030304" pitchFamily="18" charset="0"/>
                  </a:rPr>
                  <a:t>A- How many messages are exchanged to obtain the snapshot in this case? The snapshot protocol allows application developers to create a checkpoint. An examination of the checkpoint data shows that an error has occurred, and it is decided to trace the execution.</a:t>
                </a:r>
              </a:p>
              <a:p>
                <a:pPr algn="just"/>
                <a:r>
                  <a:rPr lang="en-US" dirty="0">
                    <a:latin typeface="Book Antiqua" panose="02040602050305030304" pitchFamily="18" charset="0"/>
                  </a:rPr>
                  <a:t>B- How many potential execution paths must be examined to debug the system?</a:t>
                </a:r>
                <a:endParaRPr lang="en-GB" dirty="0">
                  <a:latin typeface="Book Antiqua" panose="02040602050305030304" pitchFamily="18" charset="0"/>
                </a:endParaRPr>
              </a:p>
            </p:txBody>
          </p:sp>
        </mc:Choice>
        <mc:Fallback xmlns="">
          <p:sp>
            <p:nvSpPr>
              <p:cNvPr id="3" name="TextBox 2">
                <a:extLst>
                  <a:ext uri="{FF2B5EF4-FFF2-40B4-BE49-F238E27FC236}">
                    <a16:creationId xmlns:a16="http://schemas.microsoft.com/office/drawing/2014/main" id="{E7F4EC34-702D-4612-BEBA-BCABEA458ED0}"/>
                  </a:ext>
                </a:extLst>
              </p:cNvPr>
              <p:cNvSpPr txBox="1">
                <a:spLocks noRot="1" noChangeAspect="1" noMove="1" noResize="1" noEditPoints="1" noAdjustHandles="1" noChangeArrowheads="1" noChangeShapeType="1" noTextEdit="1"/>
              </p:cNvSpPr>
              <p:nvPr/>
            </p:nvSpPr>
            <p:spPr>
              <a:xfrm>
                <a:off x="805911" y="1844298"/>
                <a:ext cx="10631837" cy="2928815"/>
              </a:xfrm>
              <a:prstGeom prst="rect">
                <a:avLst/>
              </a:prstGeom>
              <a:blipFill>
                <a:blip r:embed="rId2"/>
                <a:stretch>
                  <a:fillRect l="-459" t="-1250" r="-516" b="-27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822C012-1CA0-BD3C-AA5E-7B6D11704864}"/>
              </a:ext>
            </a:extLst>
          </p:cNvPr>
          <p:cNvSpPr txBox="1"/>
          <p:nvPr/>
        </p:nvSpPr>
        <p:spPr>
          <a:xfrm>
            <a:off x="712921" y="5029287"/>
            <a:ext cx="10631837" cy="923330"/>
          </a:xfrm>
          <a:prstGeom prst="rect">
            <a:avLst/>
          </a:prstGeom>
          <a:noFill/>
        </p:spPr>
        <p:txBody>
          <a:bodyPr wrap="square" rtlCol="0">
            <a:spAutoFit/>
          </a:bodyPr>
          <a:lstStyle/>
          <a:p>
            <a:pPr algn="just"/>
            <a:r>
              <a:rPr lang="en-US" b="1" u="sng" dirty="0">
                <a:solidFill>
                  <a:srgbClr val="C88E1A"/>
                </a:solidFill>
                <a:latin typeface="Book Antiqua" panose="02040602050305030304" pitchFamily="18" charset="0"/>
              </a:rPr>
              <a:t>Problem 6. </a:t>
            </a:r>
            <a:r>
              <a:rPr lang="en-US" dirty="0">
                <a:latin typeface="Book Antiqua" panose="02040602050305030304" pitchFamily="18" charset="0"/>
              </a:rPr>
              <a:t>Explain briefly how the publish/subscribe paradigm works and discuss its application to</a:t>
            </a:r>
          </a:p>
          <a:p>
            <a:pPr algn="just"/>
            <a:r>
              <a:rPr lang="en-US" dirty="0">
                <a:latin typeface="Book Antiqua" panose="02040602050305030304" pitchFamily="18" charset="0"/>
              </a:rPr>
              <a:t>services such as bulletin boards, mailing lists, and so on. Outline the design of an event service based on this paradigm, as in Figure 2.21(b). Can you identify a cloud service that emulates an event service?</a:t>
            </a:r>
            <a:endParaRPr lang="en-GB" dirty="0">
              <a:latin typeface="Book Antiqua" panose="02040602050305030304" pitchFamily="18" charset="0"/>
            </a:endParaRPr>
          </a:p>
        </p:txBody>
      </p:sp>
    </p:spTree>
    <p:extLst>
      <p:ext uri="{BB962C8B-B14F-4D97-AF65-F5344CB8AC3E}">
        <p14:creationId xmlns:p14="http://schemas.microsoft.com/office/powerpoint/2010/main" val="571779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2321004"/>
            <a:ext cx="10817817" cy="2215991"/>
          </a:xfrm>
          <a:prstGeom prst="rect">
            <a:avLst/>
          </a:prstGeom>
          <a:noFill/>
        </p:spPr>
        <p:txBody>
          <a:bodyPr wrap="square" rtlCol="0">
            <a:spAutoFit/>
          </a:bodyPr>
          <a:lstStyle/>
          <a:p>
            <a:pPr algn="ctr"/>
            <a:r>
              <a:rPr lang="en-GB" sz="13800" dirty="0">
                <a:solidFill>
                  <a:srgbClr val="C88E1A"/>
                </a:solidFill>
                <a:latin typeface="Amasis MT Pro Black" panose="02040A04050005020304" pitchFamily="18" charset="0"/>
              </a:rPr>
              <a:t>Thank You</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49</a:t>
            </a:fld>
            <a:endParaRPr lang="en-US"/>
          </a:p>
        </p:txBody>
      </p:sp>
    </p:spTree>
    <p:extLst>
      <p:ext uri="{BB962C8B-B14F-4D97-AF65-F5344CB8AC3E}">
        <p14:creationId xmlns:p14="http://schemas.microsoft.com/office/powerpoint/2010/main" val="54008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Cloud Computing: Classification</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5</a:t>
            </a:fld>
            <a:endParaRPr lang="en-US"/>
          </a:p>
        </p:txBody>
      </p:sp>
      <p:sp>
        <p:nvSpPr>
          <p:cNvPr id="3" name="Rectangle 2">
            <a:extLst>
              <a:ext uri="{FF2B5EF4-FFF2-40B4-BE49-F238E27FC236}">
                <a16:creationId xmlns:a16="http://schemas.microsoft.com/office/drawing/2014/main" id="{81A4BE2F-9895-43CC-A9D4-E17F639B99F5}"/>
              </a:ext>
            </a:extLst>
          </p:cNvPr>
          <p:cNvSpPr/>
          <p:nvPr/>
        </p:nvSpPr>
        <p:spPr>
          <a:xfrm>
            <a:off x="4276624" y="1919801"/>
            <a:ext cx="3212548" cy="511444"/>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Book Antiqua" panose="02040602050305030304" pitchFamily="18" charset="0"/>
              </a:rPr>
              <a:t>Cloud Computing Classification </a:t>
            </a:r>
          </a:p>
        </p:txBody>
      </p:sp>
      <p:sp>
        <p:nvSpPr>
          <p:cNvPr id="6" name="Rectangle 5">
            <a:extLst>
              <a:ext uri="{FF2B5EF4-FFF2-40B4-BE49-F238E27FC236}">
                <a16:creationId xmlns:a16="http://schemas.microsoft.com/office/drawing/2014/main" id="{58946512-2AF4-4497-8E6E-B6428144E5AD}"/>
              </a:ext>
            </a:extLst>
          </p:cNvPr>
          <p:cNvSpPr/>
          <p:nvPr/>
        </p:nvSpPr>
        <p:spPr>
          <a:xfrm>
            <a:off x="1017518" y="2920864"/>
            <a:ext cx="2497808" cy="46447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lumMod val="50000"/>
                    <a:lumOff val="50000"/>
                  </a:schemeClr>
                </a:solidFill>
                <a:latin typeface="Book Antiqua" panose="02040602050305030304" pitchFamily="18" charset="0"/>
              </a:rPr>
              <a:t>Process Execution </a:t>
            </a:r>
          </a:p>
        </p:txBody>
      </p:sp>
      <p:sp>
        <p:nvSpPr>
          <p:cNvPr id="7" name="Rectangle 6">
            <a:extLst>
              <a:ext uri="{FF2B5EF4-FFF2-40B4-BE49-F238E27FC236}">
                <a16:creationId xmlns:a16="http://schemas.microsoft.com/office/drawing/2014/main" id="{A75D7141-36BB-4D12-B1E6-D24F62A583B8}"/>
              </a:ext>
            </a:extLst>
          </p:cNvPr>
          <p:cNvSpPr/>
          <p:nvPr/>
        </p:nvSpPr>
        <p:spPr>
          <a:xfrm>
            <a:off x="4633994" y="2779581"/>
            <a:ext cx="2497808" cy="464477"/>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lumMod val="50000"/>
                    <a:lumOff val="50000"/>
                  </a:schemeClr>
                </a:solidFill>
                <a:latin typeface="Book Antiqua" panose="02040602050305030304" pitchFamily="18" charset="0"/>
              </a:rPr>
              <a:t>Administration </a:t>
            </a:r>
          </a:p>
          <a:p>
            <a:pPr algn="ctr"/>
            <a:r>
              <a:rPr lang="en-GB" sz="1400" b="1" dirty="0">
                <a:solidFill>
                  <a:srgbClr val="D3187A"/>
                </a:solidFill>
                <a:latin typeface="Book Antiqua" panose="02040602050305030304" pitchFamily="18" charset="0"/>
              </a:rPr>
              <a:t>(shared information)</a:t>
            </a:r>
          </a:p>
        </p:txBody>
      </p:sp>
      <p:sp>
        <p:nvSpPr>
          <p:cNvPr id="9" name="Rectangle 8">
            <a:extLst>
              <a:ext uri="{FF2B5EF4-FFF2-40B4-BE49-F238E27FC236}">
                <a16:creationId xmlns:a16="http://schemas.microsoft.com/office/drawing/2014/main" id="{20588E74-44E0-4B34-8F5B-A6EB895AC678}"/>
              </a:ext>
            </a:extLst>
          </p:cNvPr>
          <p:cNvSpPr/>
          <p:nvPr/>
        </p:nvSpPr>
        <p:spPr>
          <a:xfrm>
            <a:off x="9144320" y="2918280"/>
            <a:ext cx="2497808" cy="464477"/>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lumMod val="50000"/>
                    <a:lumOff val="50000"/>
                  </a:schemeClr>
                </a:solidFill>
                <a:latin typeface="Book Antiqua" panose="02040602050305030304" pitchFamily="18" charset="0"/>
              </a:rPr>
              <a:t>Data Type</a:t>
            </a:r>
          </a:p>
        </p:txBody>
      </p:sp>
      <p:sp>
        <p:nvSpPr>
          <p:cNvPr id="28" name="Rectangle 27">
            <a:extLst>
              <a:ext uri="{FF2B5EF4-FFF2-40B4-BE49-F238E27FC236}">
                <a16:creationId xmlns:a16="http://schemas.microsoft.com/office/drawing/2014/main" id="{8E36556C-DA12-C903-0DD8-93E0C9CD187A}"/>
              </a:ext>
            </a:extLst>
          </p:cNvPr>
          <p:cNvSpPr/>
          <p:nvPr/>
        </p:nvSpPr>
        <p:spPr>
          <a:xfrm>
            <a:off x="216188" y="3955551"/>
            <a:ext cx="146920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Parallel</a:t>
            </a:r>
          </a:p>
        </p:txBody>
      </p:sp>
      <p:sp>
        <p:nvSpPr>
          <p:cNvPr id="29" name="Rectangle 28">
            <a:extLst>
              <a:ext uri="{FF2B5EF4-FFF2-40B4-BE49-F238E27FC236}">
                <a16:creationId xmlns:a16="http://schemas.microsoft.com/office/drawing/2014/main" id="{8F38BB5F-F710-34EC-6E2E-7095F365CF34}"/>
              </a:ext>
            </a:extLst>
          </p:cNvPr>
          <p:cNvSpPr/>
          <p:nvPr/>
        </p:nvSpPr>
        <p:spPr>
          <a:xfrm>
            <a:off x="2679841" y="3955550"/>
            <a:ext cx="146522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Distributed</a:t>
            </a:r>
          </a:p>
        </p:txBody>
      </p:sp>
      <p:cxnSp>
        <p:nvCxnSpPr>
          <p:cNvPr id="31" name="Connector: Curved 30">
            <a:extLst>
              <a:ext uri="{FF2B5EF4-FFF2-40B4-BE49-F238E27FC236}">
                <a16:creationId xmlns:a16="http://schemas.microsoft.com/office/drawing/2014/main" id="{C91CACEE-F0AC-5DF2-E1D3-6FCA41C7D4FF}"/>
              </a:ext>
            </a:extLst>
          </p:cNvPr>
          <p:cNvCxnSpPr>
            <a:cxnSpLocks/>
            <a:stCxn id="6" idx="2"/>
            <a:endCxn id="28" idx="0"/>
          </p:cNvCxnSpPr>
          <p:nvPr/>
        </p:nvCxnSpPr>
        <p:spPr>
          <a:xfrm rot="5400000">
            <a:off x="1323502" y="3012630"/>
            <a:ext cx="570211" cy="131563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Curved 31">
            <a:extLst>
              <a:ext uri="{FF2B5EF4-FFF2-40B4-BE49-F238E27FC236}">
                <a16:creationId xmlns:a16="http://schemas.microsoft.com/office/drawing/2014/main" id="{32240CA7-0594-4C67-2948-30F375920F81}"/>
              </a:ext>
            </a:extLst>
          </p:cNvPr>
          <p:cNvCxnSpPr>
            <a:cxnSpLocks/>
            <a:stCxn id="6" idx="2"/>
            <a:endCxn id="29" idx="0"/>
          </p:cNvCxnSpPr>
          <p:nvPr/>
        </p:nvCxnSpPr>
        <p:spPr>
          <a:xfrm rot="16200000" flipH="1">
            <a:off x="2554333" y="3097429"/>
            <a:ext cx="570210" cy="114603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Curved 34">
            <a:extLst>
              <a:ext uri="{FF2B5EF4-FFF2-40B4-BE49-F238E27FC236}">
                <a16:creationId xmlns:a16="http://schemas.microsoft.com/office/drawing/2014/main" id="{990CBE2B-C663-8B36-F0C7-AA6B75DF0FF4}"/>
              </a:ext>
            </a:extLst>
          </p:cNvPr>
          <p:cNvCxnSpPr>
            <a:cxnSpLocks/>
            <a:stCxn id="3" idx="2"/>
            <a:endCxn id="6" idx="0"/>
          </p:cNvCxnSpPr>
          <p:nvPr/>
        </p:nvCxnSpPr>
        <p:spPr>
          <a:xfrm rot="5400000">
            <a:off x="3829851" y="867816"/>
            <a:ext cx="489619" cy="361647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37">
            <a:extLst>
              <a:ext uri="{FF2B5EF4-FFF2-40B4-BE49-F238E27FC236}">
                <a16:creationId xmlns:a16="http://schemas.microsoft.com/office/drawing/2014/main" id="{FC608CB7-95CC-D0B7-9ED4-F6270CF2109F}"/>
              </a:ext>
            </a:extLst>
          </p:cNvPr>
          <p:cNvCxnSpPr>
            <a:cxnSpLocks/>
            <a:stCxn id="3" idx="2"/>
            <a:endCxn id="9" idx="0"/>
          </p:cNvCxnSpPr>
          <p:nvPr/>
        </p:nvCxnSpPr>
        <p:spPr>
          <a:xfrm rot="16200000" flipH="1">
            <a:off x="7894544" y="419599"/>
            <a:ext cx="487035" cy="451032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2FF256F-0139-F2CD-5476-FD9BA444EE00}"/>
              </a:ext>
            </a:extLst>
          </p:cNvPr>
          <p:cNvCxnSpPr>
            <a:cxnSpLocks/>
            <a:stCxn id="3" idx="2"/>
            <a:endCxn id="7" idx="0"/>
          </p:cNvCxnSpPr>
          <p:nvPr/>
        </p:nvCxnSpPr>
        <p:spPr>
          <a:xfrm>
            <a:off x="5882898" y="2431245"/>
            <a:ext cx="0" cy="3483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5E47B3D-322F-006A-D97F-D8F4E0702854}"/>
              </a:ext>
            </a:extLst>
          </p:cNvPr>
          <p:cNvSpPr/>
          <p:nvPr/>
        </p:nvSpPr>
        <p:spPr>
          <a:xfrm>
            <a:off x="1799697" y="4585695"/>
            <a:ext cx="146522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0"/>
              </a:rPr>
              <a:t>High Performance </a:t>
            </a:r>
          </a:p>
        </p:txBody>
      </p:sp>
      <p:sp>
        <p:nvSpPr>
          <p:cNvPr id="57" name="Rectangle 56">
            <a:extLst>
              <a:ext uri="{FF2B5EF4-FFF2-40B4-BE49-F238E27FC236}">
                <a16:creationId xmlns:a16="http://schemas.microsoft.com/office/drawing/2014/main" id="{62E64BB6-E1EA-26B5-49F5-20DAF175C9A9}"/>
              </a:ext>
            </a:extLst>
          </p:cNvPr>
          <p:cNvSpPr/>
          <p:nvPr/>
        </p:nvSpPr>
        <p:spPr>
          <a:xfrm>
            <a:off x="3503492" y="4583985"/>
            <a:ext cx="146522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0"/>
              </a:rPr>
              <a:t>Fault tolerance </a:t>
            </a:r>
          </a:p>
        </p:txBody>
      </p:sp>
      <p:sp>
        <p:nvSpPr>
          <p:cNvPr id="58" name="Rectangle 57">
            <a:extLst>
              <a:ext uri="{FF2B5EF4-FFF2-40B4-BE49-F238E27FC236}">
                <a16:creationId xmlns:a16="http://schemas.microsoft.com/office/drawing/2014/main" id="{B931C23D-4CEA-33BC-FCBC-6B34B4C2DF18}"/>
              </a:ext>
            </a:extLst>
          </p:cNvPr>
          <p:cNvSpPr/>
          <p:nvPr/>
        </p:nvSpPr>
        <p:spPr>
          <a:xfrm>
            <a:off x="2726080" y="5212420"/>
            <a:ext cx="146522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0"/>
              </a:rPr>
              <a:t>High Availability </a:t>
            </a:r>
          </a:p>
        </p:txBody>
      </p:sp>
      <p:sp>
        <p:nvSpPr>
          <p:cNvPr id="59" name="Rectangle 58">
            <a:extLst>
              <a:ext uri="{FF2B5EF4-FFF2-40B4-BE49-F238E27FC236}">
                <a16:creationId xmlns:a16="http://schemas.microsoft.com/office/drawing/2014/main" id="{A53A8BBF-70AF-7C1B-66BE-4D0C4B50FCDD}"/>
              </a:ext>
            </a:extLst>
          </p:cNvPr>
          <p:cNvSpPr/>
          <p:nvPr/>
        </p:nvSpPr>
        <p:spPr>
          <a:xfrm>
            <a:off x="4275006" y="5212420"/>
            <a:ext cx="146522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0"/>
              </a:rPr>
              <a:t>Data Recovery </a:t>
            </a:r>
          </a:p>
        </p:txBody>
      </p:sp>
      <p:cxnSp>
        <p:nvCxnSpPr>
          <p:cNvPr id="60" name="Connector: Curved 59">
            <a:extLst>
              <a:ext uri="{FF2B5EF4-FFF2-40B4-BE49-F238E27FC236}">
                <a16:creationId xmlns:a16="http://schemas.microsoft.com/office/drawing/2014/main" id="{2614A622-AF45-62EE-A287-E24C2BA672B0}"/>
              </a:ext>
            </a:extLst>
          </p:cNvPr>
          <p:cNvCxnSpPr>
            <a:cxnSpLocks/>
            <a:stCxn id="29" idx="2"/>
            <a:endCxn id="57" idx="0"/>
          </p:cNvCxnSpPr>
          <p:nvPr/>
        </p:nvCxnSpPr>
        <p:spPr>
          <a:xfrm rot="16200000" flipH="1">
            <a:off x="3712976" y="4060856"/>
            <a:ext cx="222606" cy="82365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Curved 62">
            <a:extLst>
              <a:ext uri="{FF2B5EF4-FFF2-40B4-BE49-F238E27FC236}">
                <a16:creationId xmlns:a16="http://schemas.microsoft.com/office/drawing/2014/main" id="{393CC01A-EBCB-0AB5-0922-7E99FF9BB768}"/>
              </a:ext>
            </a:extLst>
          </p:cNvPr>
          <p:cNvCxnSpPr>
            <a:cxnSpLocks/>
            <a:stCxn id="29" idx="2"/>
            <a:endCxn id="56" idx="0"/>
          </p:cNvCxnSpPr>
          <p:nvPr/>
        </p:nvCxnSpPr>
        <p:spPr>
          <a:xfrm rot="5400000">
            <a:off x="2860224" y="4033465"/>
            <a:ext cx="224316" cy="88014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Curved 65">
            <a:extLst>
              <a:ext uri="{FF2B5EF4-FFF2-40B4-BE49-F238E27FC236}">
                <a16:creationId xmlns:a16="http://schemas.microsoft.com/office/drawing/2014/main" id="{D60EFF1E-84AC-5004-A9F8-1540E0172E03}"/>
              </a:ext>
            </a:extLst>
          </p:cNvPr>
          <p:cNvCxnSpPr>
            <a:cxnSpLocks/>
            <a:stCxn id="57" idx="2"/>
            <a:endCxn id="59" idx="0"/>
          </p:cNvCxnSpPr>
          <p:nvPr/>
        </p:nvCxnSpPr>
        <p:spPr>
          <a:xfrm rot="16200000" flipH="1">
            <a:off x="4510559" y="4715360"/>
            <a:ext cx="222606" cy="77151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Curved 68">
            <a:extLst>
              <a:ext uri="{FF2B5EF4-FFF2-40B4-BE49-F238E27FC236}">
                <a16:creationId xmlns:a16="http://schemas.microsoft.com/office/drawing/2014/main" id="{5E0E01F9-B372-A135-30F9-2231E56C751B}"/>
              </a:ext>
            </a:extLst>
          </p:cNvPr>
          <p:cNvCxnSpPr>
            <a:cxnSpLocks/>
            <a:stCxn id="57" idx="2"/>
            <a:endCxn id="58" idx="0"/>
          </p:cNvCxnSpPr>
          <p:nvPr/>
        </p:nvCxnSpPr>
        <p:spPr>
          <a:xfrm rot="5400000">
            <a:off x="3736096" y="4712411"/>
            <a:ext cx="222606" cy="77741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200F4099-C146-E0B4-A990-F61C2F85CE9E}"/>
              </a:ext>
            </a:extLst>
          </p:cNvPr>
          <p:cNvSpPr/>
          <p:nvPr/>
        </p:nvSpPr>
        <p:spPr>
          <a:xfrm>
            <a:off x="216188" y="4585700"/>
            <a:ext cx="146920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Parallelism </a:t>
            </a:r>
          </a:p>
        </p:txBody>
      </p:sp>
      <p:cxnSp>
        <p:nvCxnSpPr>
          <p:cNvPr id="73" name="Straight Arrow Connector 72">
            <a:extLst>
              <a:ext uri="{FF2B5EF4-FFF2-40B4-BE49-F238E27FC236}">
                <a16:creationId xmlns:a16="http://schemas.microsoft.com/office/drawing/2014/main" id="{E30C925F-7CDD-9683-4A1F-31B6BAF3BAC2}"/>
              </a:ext>
            </a:extLst>
          </p:cNvPr>
          <p:cNvCxnSpPr>
            <a:cxnSpLocks/>
            <a:stCxn id="28" idx="2"/>
            <a:endCxn id="72" idx="0"/>
          </p:cNvCxnSpPr>
          <p:nvPr/>
        </p:nvCxnSpPr>
        <p:spPr>
          <a:xfrm>
            <a:off x="950791" y="4361380"/>
            <a:ext cx="0" cy="224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1F988DE7-784D-34CC-0B97-C6ED58C9B5ED}"/>
              </a:ext>
            </a:extLst>
          </p:cNvPr>
          <p:cNvCxnSpPr>
            <a:cxnSpLocks/>
            <a:stCxn id="72" idx="2"/>
            <a:endCxn id="79" idx="0"/>
          </p:cNvCxnSpPr>
          <p:nvPr/>
        </p:nvCxnSpPr>
        <p:spPr>
          <a:xfrm>
            <a:off x="950791" y="4991529"/>
            <a:ext cx="0" cy="255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ACFA36D9-3754-1DA4-6D58-8876AB1F5BC8}"/>
              </a:ext>
            </a:extLst>
          </p:cNvPr>
          <p:cNvSpPr/>
          <p:nvPr/>
        </p:nvSpPr>
        <p:spPr>
          <a:xfrm>
            <a:off x="216188" y="5246664"/>
            <a:ext cx="146920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Fully pipeline </a:t>
            </a:r>
          </a:p>
        </p:txBody>
      </p:sp>
      <p:sp>
        <p:nvSpPr>
          <p:cNvPr id="82" name="TextBox 81">
            <a:extLst>
              <a:ext uri="{FF2B5EF4-FFF2-40B4-BE49-F238E27FC236}">
                <a16:creationId xmlns:a16="http://schemas.microsoft.com/office/drawing/2014/main" id="{74B1CE12-BA00-CC30-2A43-248FF3A4C6AE}"/>
              </a:ext>
            </a:extLst>
          </p:cNvPr>
          <p:cNvSpPr txBox="1"/>
          <p:nvPr/>
        </p:nvSpPr>
        <p:spPr>
          <a:xfrm>
            <a:off x="216188" y="5652493"/>
            <a:ext cx="2152007"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u="sng" dirty="0">
                <a:solidFill>
                  <a:srgbClr val="D3187A"/>
                </a:solidFill>
                <a:latin typeface="Rockwell" panose="02060603020205020403" pitchFamily="18" charset="0"/>
              </a:rPr>
              <a:t>High Resource Utilization </a:t>
            </a:r>
          </a:p>
        </p:txBody>
      </p:sp>
      <p:sp>
        <p:nvSpPr>
          <p:cNvPr id="86" name="Rectangle 85">
            <a:extLst>
              <a:ext uri="{FF2B5EF4-FFF2-40B4-BE49-F238E27FC236}">
                <a16:creationId xmlns:a16="http://schemas.microsoft.com/office/drawing/2014/main" id="{D5757FB2-B282-0BC1-0AC7-5A839279B634}"/>
              </a:ext>
            </a:extLst>
          </p:cNvPr>
          <p:cNvSpPr/>
          <p:nvPr/>
        </p:nvSpPr>
        <p:spPr>
          <a:xfrm>
            <a:off x="4660566" y="3503487"/>
            <a:ext cx="2449153"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C/S Model</a:t>
            </a:r>
          </a:p>
          <a:p>
            <a:pPr algn="ctr"/>
            <a:r>
              <a:rPr lang="en-US" sz="1200" dirty="0">
                <a:solidFill>
                  <a:srgbClr val="D3187A"/>
                </a:solidFill>
                <a:latin typeface="Rockwell" panose="02060603020205020403" pitchFamily="18" charset="0"/>
              </a:rPr>
              <a:t>c/s is a simple model</a:t>
            </a:r>
          </a:p>
        </p:txBody>
      </p:sp>
      <p:cxnSp>
        <p:nvCxnSpPr>
          <p:cNvPr id="87" name="Straight Arrow Connector 86">
            <a:extLst>
              <a:ext uri="{FF2B5EF4-FFF2-40B4-BE49-F238E27FC236}">
                <a16:creationId xmlns:a16="http://schemas.microsoft.com/office/drawing/2014/main" id="{E1843C73-D27E-42FC-9459-683E37778CD3}"/>
              </a:ext>
            </a:extLst>
          </p:cNvPr>
          <p:cNvCxnSpPr>
            <a:cxnSpLocks/>
            <a:stCxn id="7" idx="2"/>
            <a:endCxn id="86" idx="0"/>
          </p:cNvCxnSpPr>
          <p:nvPr/>
        </p:nvCxnSpPr>
        <p:spPr>
          <a:xfrm>
            <a:off x="5882898" y="3244058"/>
            <a:ext cx="2245" cy="259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27BDA862-8993-F094-5684-860E790EC8D4}"/>
              </a:ext>
            </a:extLst>
          </p:cNvPr>
          <p:cNvCxnSpPr>
            <a:cxnSpLocks/>
            <a:stCxn id="86" idx="2"/>
            <a:endCxn id="95" idx="0"/>
          </p:cNvCxnSpPr>
          <p:nvPr/>
        </p:nvCxnSpPr>
        <p:spPr>
          <a:xfrm>
            <a:off x="5885143" y="3909316"/>
            <a:ext cx="0" cy="199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Rectangle 94">
            <a:extLst>
              <a:ext uri="{FF2B5EF4-FFF2-40B4-BE49-F238E27FC236}">
                <a16:creationId xmlns:a16="http://schemas.microsoft.com/office/drawing/2014/main" id="{1E8BB61F-3BED-B85B-22A8-D2CBB371ED21}"/>
              </a:ext>
            </a:extLst>
          </p:cNvPr>
          <p:cNvSpPr/>
          <p:nvPr/>
        </p:nvSpPr>
        <p:spPr>
          <a:xfrm>
            <a:off x="4660567" y="4108809"/>
            <a:ext cx="2449152"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0"/>
              </a:rPr>
              <a:t>Support transparency </a:t>
            </a:r>
          </a:p>
          <a:p>
            <a:pPr algn="ctr"/>
            <a:r>
              <a:rPr lang="en-US" sz="1000" dirty="0">
                <a:solidFill>
                  <a:srgbClr val="D3187A"/>
                </a:solidFill>
                <a:latin typeface="Rockwell" panose="02060603020205020403" pitchFamily="18" charset="0"/>
              </a:rPr>
              <a:t>Hide the distributed nature of system</a:t>
            </a:r>
          </a:p>
        </p:txBody>
      </p:sp>
      <p:sp>
        <p:nvSpPr>
          <p:cNvPr id="100" name="Rectangle 99">
            <a:extLst>
              <a:ext uri="{FF2B5EF4-FFF2-40B4-BE49-F238E27FC236}">
                <a16:creationId xmlns:a16="http://schemas.microsoft.com/office/drawing/2014/main" id="{06273E68-8514-24F7-E392-8C963AFB8F89}"/>
              </a:ext>
            </a:extLst>
          </p:cNvPr>
          <p:cNvSpPr/>
          <p:nvPr/>
        </p:nvSpPr>
        <p:spPr>
          <a:xfrm>
            <a:off x="10146097" y="3955549"/>
            <a:ext cx="182971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Data Non-intensive </a:t>
            </a:r>
          </a:p>
        </p:txBody>
      </p:sp>
      <p:sp>
        <p:nvSpPr>
          <p:cNvPr id="101" name="Rectangle 100">
            <a:extLst>
              <a:ext uri="{FF2B5EF4-FFF2-40B4-BE49-F238E27FC236}">
                <a16:creationId xmlns:a16="http://schemas.microsoft.com/office/drawing/2014/main" id="{0ED33EFF-440B-32E7-0091-BD6181FEE7E9}"/>
              </a:ext>
            </a:extLst>
          </p:cNvPr>
          <p:cNvSpPr/>
          <p:nvPr/>
        </p:nvSpPr>
        <p:spPr>
          <a:xfrm>
            <a:off x="8229462" y="3955549"/>
            <a:ext cx="1829715" cy="405829"/>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ckwell" panose="02060603020205020403" pitchFamily="18" charset="0"/>
              </a:rPr>
              <a:t>Data Intensive</a:t>
            </a:r>
          </a:p>
        </p:txBody>
      </p:sp>
      <p:cxnSp>
        <p:nvCxnSpPr>
          <p:cNvPr id="102" name="Connector: Curved 101">
            <a:extLst>
              <a:ext uri="{FF2B5EF4-FFF2-40B4-BE49-F238E27FC236}">
                <a16:creationId xmlns:a16="http://schemas.microsoft.com/office/drawing/2014/main" id="{2C16ED0B-7701-94E6-D701-19EAFBFC9DBC}"/>
              </a:ext>
            </a:extLst>
          </p:cNvPr>
          <p:cNvCxnSpPr>
            <a:cxnSpLocks/>
            <a:stCxn id="9" idx="2"/>
            <a:endCxn id="100" idx="0"/>
          </p:cNvCxnSpPr>
          <p:nvPr/>
        </p:nvCxnSpPr>
        <p:spPr>
          <a:xfrm rot="16200000" flipH="1">
            <a:off x="10440693" y="3335287"/>
            <a:ext cx="572792" cy="66773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 name="Connector: Curved 104">
            <a:extLst>
              <a:ext uri="{FF2B5EF4-FFF2-40B4-BE49-F238E27FC236}">
                <a16:creationId xmlns:a16="http://schemas.microsoft.com/office/drawing/2014/main" id="{7119C352-901A-89FF-4094-A4EA8C9DA1BC}"/>
              </a:ext>
            </a:extLst>
          </p:cNvPr>
          <p:cNvCxnSpPr>
            <a:cxnSpLocks/>
            <a:stCxn id="9" idx="2"/>
            <a:endCxn id="101" idx="0"/>
          </p:cNvCxnSpPr>
          <p:nvPr/>
        </p:nvCxnSpPr>
        <p:spPr>
          <a:xfrm rot="5400000">
            <a:off x="9482376" y="3044701"/>
            <a:ext cx="572792" cy="124890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C9A49953-C1CF-F87D-B774-96F648EDD928}"/>
              </a:ext>
            </a:extLst>
          </p:cNvPr>
          <p:cNvSpPr txBox="1"/>
          <p:nvPr/>
        </p:nvSpPr>
        <p:spPr>
          <a:xfrm>
            <a:off x="7685070" y="4583985"/>
            <a:ext cx="4335694" cy="1200329"/>
          </a:xfrm>
          <a:prstGeom prst="rect">
            <a:avLst/>
          </a:prstGeom>
          <a:noFill/>
        </p:spPr>
        <p:txBody>
          <a:bodyPr wrap="square" rtlCol="0">
            <a:spAutoFit/>
          </a:bodyPr>
          <a:lstStyle/>
          <a:p>
            <a:pPr algn="just"/>
            <a:r>
              <a:rPr lang="en-US" sz="1200" dirty="0">
                <a:latin typeface="Rockwell" panose="02060603020205020403" pitchFamily="18" charset="0"/>
              </a:rPr>
              <a:t> Many cloud applications are </a:t>
            </a:r>
            <a:r>
              <a:rPr lang="en-US" sz="1200" u="sng" dirty="0">
                <a:solidFill>
                  <a:srgbClr val="D3187A"/>
                </a:solidFill>
                <a:latin typeface="Rockwell" panose="02060603020205020403" pitchFamily="18" charset="0"/>
              </a:rPr>
              <a:t>data-intensive</a:t>
            </a:r>
            <a:r>
              <a:rPr lang="en-US" sz="1200" dirty="0">
                <a:latin typeface="Rockwell" panose="02060603020205020403" pitchFamily="18" charset="0"/>
              </a:rPr>
              <a:t> and use a number of </a:t>
            </a:r>
            <a:r>
              <a:rPr lang="en-US" sz="1200" u="sng" dirty="0">
                <a:solidFill>
                  <a:srgbClr val="D3187A"/>
                </a:solidFill>
                <a:latin typeface="Rockwell" panose="02060603020205020403" pitchFamily="18" charset="0"/>
              </a:rPr>
              <a:t>instances</a:t>
            </a:r>
            <a:r>
              <a:rPr lang="en-US" sz="1200" dirty="0">
                <a:latin typeface="Rockwell" panose="02060603020205020403" pitchFamily="18" charset="0"/>
              </a:rPr>
              <a:t> that run concurrently. Transaction processing systems, such as Web based services, represent a large class of applications hosted by computing clouds; such applications run multiple instances of the service and require </a:t>
            </a:r>
            <a:r>
              <a:rPr lang="en-US" sz="1200" u="sng" dirty="0">
                <a:solidFill>
                  <a:srgbClr val="D3187A"/>
                </a:solidFill>
                <a:latin typeface="Rockwell" panose="02060603020205020403" pitchFamily="18" charset="0"/>
              </a:rPr>
              <a:t>reliable </a:t>
            </a:r>
            <a:r>
              <a:rPr lang="en-US" sz="1200" dirty="0">
                <a:latin typeface="Rockwell" panose="02060603020205020403" pitchFamily="18" charset="0"/>
              </a:rPr>
              <a:t>and </a:t>
            </a:r>
            <a:r>
              <a:rPr lang="en-US" sz="1200" u="sng" dirty="0">
                <a:solidFill>
                  <a:srgbClr val="D3187A"/>
                </a:solidFill>
                <a:latin typeface="Rockwell" panose="02060603020205020403" pitchFamily="18" charset="0"/>
              </a:rPr>
              <a:t>in-order delivery </a:t>
            </a:r>
            <a:r>
              <a:rPr lang="en-US" sz="1200" dirty="0">
                <a:latin typeface="Rockwell" panose="02060603020205020403" pitchFamily="18" charset="0"/>
              </a:rPr>
              <a:t>of messages.</a:t>
            </a:r>
          </a:p>
        </p:txBody>
      </p:sp>
    </p:spTree>
    <p:extLst>
      <p:ext uri="{BB962C8B-B14F-4D97-AF65-F5344CB8AC3E}">
        <p14:creationId xmlns:p14="http://schemas.microsoft.com/office/powerpoint/2010/main" val="273183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46839"/>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Parallel Computing Architecture:</a:t>
            </a:r>
          </a:p>
        </p:txBody>
      </p:sp>
      <p:sp>
        <p:nvSpPr>
          <p:cNvPr id="22" name="Slide Number Placeholder 21">
            <a:extLst>
              <a:ext uri="{FF2B5EF4-FFF2-40B4-BE49-F238E27FC236}">
                <a16:creationId xmlns:a16="http://schemas.microsoft.com/office/drawing/2014/main" id="{2582C6B3-A4D8-49DF-AB2E-4E8259E4726C}"/>
              </a:ext>
            </a:extLst>
          </p:cNvPr>
          <p:cNvSpPr>
            <a:spLocks noGrp="1"/>
          </p:cNvSpPr>
          <p:nvPr>
            <p:ph type="sldNum" sz="quarter" idx="12"/>
          </p:nvPr>
        </p:nvSpPr>
        <p:spPr/>
        <p:txBody>
          <a:bodyPr/>
          <a:lstStyle/>
          <a:p>
            <a:fld id="{60553ECD-7F6D-420D-93CA-D8D15EB427AC}" type="slidenum">
              <a:rPr lang="en-US" smtClean="0"/>
              <a:t>6</a:t>
            </a:fld>
            <a:endParaRPr lang="en-US"/>
          </a:p>
        </p:txBody>
      </p:sp>
      <p:sp>
        <p:nvSpPr>
          <p:cNvPr id="3" name="Rectangle 2">
            <a:extLst>
              <a:ext uri="{FF2B5EF4-FFF2-40B4-BE49-F238E27FC236}">
                <a16:creationId xmlns:a16="http://schemas.microsoft.com/office/drawing/2014/main" id="{11DE11EB-3E7C-1C03-42CE-05172C2F2A8D}"/>
              </a:ext>
            </a:extLst>
          </p:cNvPr>
          <p:cNvSpPr/>
          <p:nvPr/>
        </p:nvSpPr>
        <p:spPr>
          <a:xfrm>
            <a:off x="4276624" y="1483153"/>
            <a:ext cx="3212548" cy="511444"/>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Book Antiqua" panose="02040602050305030304" pitchFamily="18" charset="0"/>
              </a:rPr>
              <a:t>Parallel Computing levels </a:t>
            </a:r>
          </a:p>
        </p:txBody>
      </p:sp>
      <p:sp>
        <p:nvSpPr>
          <p:cNvPr id="5" name="Rectangle 4">
            <a:extLst>
              <a:ext uri="{FF2B5EF4-FFF2-40B4-BE49-F238E27FC236}">
                <a16:creationId xmlns:a16="http://schemas.microsoft.com/office/drawing/2014/main" id="{9E3157E5-E8FA-E5E3-FF8A-355077EA3C80}"/>
              </a:ext>
            </a:extLst>
          </p:cNvPr>
          <p:cNvSpPr/>
          <p:nvPr/>
        </p:nvSpPr>
        <p:spPr>
          <a:xfrm>
            <a:off x="452442" y="2467380"/>
            <a:ext cx="2497808" cy="46447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lumMod val="50000"/>
                    <a:lumOff val="50000"/>
                  </a:schemeClr>
                </a:solidFill>
                <a:latin typeface="Book Antiqua" panose="02040602050305030304" pitchFamily="18" charset="0"/>
              </a:rPr>
              <a:t> Bit-level parallelism.</a:t>
            </a:r>
          </a:p>
        </p:txBody>
      </p:sp>
      <p:cxnSp>
        <p:nvCxnSpPr>
          <p:cNvPr id="6" name="Connector: Curved 5">
            <a:extLst>
              <a:ext uri="{FF2B5EF4-FFF2-40B4-BE49-F238E27FC236}">
                <a16:creationId xmlns:a16="http://schemas.microsoft.com/office/drawing/2014/main" id="{6763D74A-195C-A298-41C8-20D51F24041C}"/>
              </a:ext>
            </a:extLst>
          </p:cNvPr>
          <p:cNvCxnSpPr>
            <a:cxnSpLocks/>
            <a:stCxn id="3" idx="2"/>
            <a:endCxn id="5" idx="0"/>
          </p:cNvCxnSpPr>
          <p:nvPr/>
        </p:nvCxnSpPr>
        <p:spPr>
          <a:xfrm rot="5400000">
            <a:off x="3555731" y="140212"/>
            <a:ext cx="472783" cy="418155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020D1EB9-168E-CF40-37C8-B7B08D0A9410}"/>
              </a:ext>
            </a:extLst>
          </p:cNvPr>
          <p:cNvSpPr/>
          <p:nvPr/>
        </p:nvSpPr>
        <p:spPr>
          <a:xfrm>
            <a:off x="3071972" y="2467380"/>
            <a:ext cx="3385335" cy="46447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lumMod val="50000"/>
                    <a:lumOff val="50000"/>
                  </a:schemeClr>
                </a:solidFill>
                <a:latin typeface="Book Antiqua" panose="02040602050305030304" pitchFamily="18" charset="0"/>
              </a:rPr>
              <a:t> Instruction-level parallelism.</a:t>
            </a:r>
          </a:p>
        </p:txBody>
      </p:sp>
      <p:sp>
        <p:nvSpPr>
          <p:cNvPr id="8" name="Rectangle 7">
            <a:extLst>
              <a:ext uri="{FF2B5EF4-FFF2-40B4-BE49-F238E27FC236}">
                <a16:creationId xmlns:a16="http://schemas.microsoft.com/office/drawing/2014/main" id="{4720CA3B-0EE1-ECE9-7060-27EADFFF048F}"/>
              </a:ext>
            </a:extLst>
          </p:cNvPr>
          <p:cNvSpPr/>
          <p:nvPr/>
        </p:nvSpPr>
        <p:spPr>
          <a:xfrm>
            <a:off x="6659512" y="2467380"/>
            <a:ext cx="2497808" cy="46447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latin typeface="Book Antiqua" panose="02040602050305030304" pitchFamily="18" charset="0"/>
              </a:rPr>
              <a:t> Data / loop parallelism</a:t>
            </a:r>
            <a:endParaRPr lang="en-GB" sz="1600" b="1" dirty="0">
              <a:solidFill>
                <a:schemeClr val="tx1">
                  <a:lumMod val="50000"/>
                  <a:lumOff val="50000"/>
                </a:schemeClr>
              </a:solidFill>
              <a:latin typeface="Book Antiqua" panose="02040602050305030304" pitchFamily="18" charset="0"/>
            </a:endParaRPr>
          </a:p>
        </p:txBody>
      </p:sp>
      <p:sp>
        <p:nvSpPr>
          <p:cNvPr id="9" name="Rectangle 8">
            <a:extLst>
              <a:ext uri="{FF2B5EF4-FFF2-40B4-BE49-F238E27FC236}">
                <a16:creationId xmlns:a16="http://schemas.microsoft.com/office/drawing/2014/main" id="{B47F7346-9A3A-B0E0-AFF1-377E629E40B5}"/>
              </a:ext>
            </a:extLst>
          </p:cNvPr>
          <p:cNvSpPr/>
          <p:nvPr/>
        </p:nvSpPr>
        <p:spPr>
          <a:xfrm>
            <a:off x="9241750" y="2467380"/>
            <a:ext cx="2497808" cy="464476"/>
          </a:xfrm>
          <a:prstGeom prst="rect">
            <a:avLst/>
          </a:prstGeom>
          <a:noFill/>
          <a:ln>
            <a:solidFill>
              <a:srgbClr val="415A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latin typeface="Book Antiqua" panose="02040602050305030304" pitchFamily="18" charset="0"/>
              </a:rPr>
              <a:t> Task parallelism</a:t>
            </a:r>
            <a:endParaRPr lang="en-GB" sz="1600" b="1" dirty="0">
              <a:solidFill>
                <a:schemeClr val="tx1">
                  <a:lumMod val="50000"/>
                  <a:lumOff val="50000"/>
                </a:schemeClr>
              </a:solidFill>
              <a:latin typeface="Book Antiqua" panose="02040602050305030304" pitchFamily="18" charset="0"/>
            </a:endParaRPr>
          </a:p>
        </p:txBody>
      </p:sp>
      <p:cxnSp>
        <p:nvCxnSpPr>
          <p:cNvPr id="10" name="Connector: Curved 9">
            <a:extLst>
              <a:ext uri="{FF2B5EF4-FFF2-40B4-BE49-F238E27FC236}">
                <a16:creationId xmlns:a16="http://schemas.microsoft.com/office/drawing/2014/main" id="{E0DF8CE9-3E58-6B92-AD56-C51EC0576026}"/>
              </a:ext>
            </a:extLst>
          </p:cNvPr>
          <p:cNvCxnSpPr>
            <a:cxnSpLocks/>
            <a:stCxn id="3" idx="2"/>
            <a:endCxn id="7" idx="0"/>
          </p:cNvCxnSpPr>
          <p:nvPr/>
        </p:nvCxnSpPr>
        <p:spPr>
          <a:xfrm rot="5400000">
            <a:off x="5087378" y="1671859"/>
            <a:ext cx="472783" cy="11182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64965817-F3B4-C25A-E7BE-901B0ADA1D73}"/>
              </a:ext>
            </a:extLst>
          </p:cNvPr>
          <p:cNvCxnSpPr>
            <a:cxnSpLocks/>
            <a:stCxn id="3" idx="2"/>
            <a:endCxn id="9" idx="0"/>
          </p:cNvCxnSpPr>
          <p:nvPr/>
        </p:nvCxnSpPr>
        <p:spPr>
          <a:xfrm rot="16200000" flipH="1">
            <a:off x="7950385" y="-72890"/>
            <a:ext cx="472783" cy="460775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Curved 16">
            <a:extLst>
              <a:ext uri="{FF2B5EF4-FFF2-40B4-BE49-F238E27FC236}">
                <a16:creationId xmlns:a16="http://schemas.microsoft.com/office/drawing/2014/main" id="{7F2D9B66-20BE-B5C2-303D-31E37EAC3F1F}"/>
              </a:ext>
            </a:extLst>
          </p:cNvPr>
          <p:cNvCxnSpPr>
            <a:cxnSpLocks/>
            <a:stCxn id="3" idx="2"/>
            <a:endCxn id="8" idx="0"/>
          </p:cNvCxnSpPr>
          <p:nvPr/>
        </p:nvCxnSpPr>
        <p:spPr>
          <a:xfrm rot="16200000" flipH="1">
            <a:off x="6659266" y="1218229"/>
            <a:ext cx="472783" cy="202551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B9B9244-E676-648B-1B1E-FF61F6A70077}"/>
              </a:ext>
            </a:extLst>
          </p:cNvPr>
          <p:cNvSpPr txBox="1"/>
          <p:nvPr/>
        </p:nvSpPr>
        <p:spPr>
          <a:xfrm>
            <a:off x="452442" y="3000059"/>
            <a:ext cx="2497808" cy="2893100"/>
          </a:xfrm>
          <a:prstGeom prst="rect">
            <a:avLst/>
          </a:prstGeom>
          <a:noFill/>
          <a:ln>
            <a:solidFill>
              <a:srgbClr val="415A6B"/>
            </a:solidFill>
          </a:ln>
        </p:spPr>
        <p:txBody>
          <a:bodyPr wrap="square" rtlCol="0">
            <a:spAutoFit/>
          </a:bodyPr>
          <a:lstStyle/>
          <a:p>
            <a:pPr algn="just"/>
            <a:r>
              <a:rPr lang="en-US" sz="1400" dirty="0">
                <a:highlight>
                  <a:srgbClr val="FFFF00"/>
                </a:highlight>
                <a:latin typeface="Rockwell" panose="02060603020205020403" pitchFamily="18" charset="0"/>
              </a:rPr>
              <a:t>The number of bits processed per clock cycle</a:t>
            </a:r>
            <a:r>
              <a:rPr lang="en-US" sz="1400" dirty="0">
                <a:latin typeface="Rockwell" panose="02060603020205020403" pitchFamily="18" charset="0"/>
              </a:rPr>
              <a:t>, often called a </a:t>
            </a:r>
            <a:r>
              <a:rPr lang="en-US" sz="1400" u="sng" dirty="0">
                <a:solidFill>
                  <a:srgbClr val="D3187A"/>
                </a:solidFill>
                <a:latin typeface="Rockwell" panose="02060603020205020403" pitchFamily="18" charset="0"/>
              </a:rPr>
              <a:t>word size</a:t>
            </a:r>
            <a:r>
              <a:rPr lang="en-US" sz="1400" dirty="0">
                <a:latin typeface="Rockwell" panose="02060603020205020403" pitchFamily="18" charset="0"/>
              </a:rPr>
              <a:t>, has</a:t>
            </a:r>
          </a:p>
          <a:p>
            <a:pPr algn="just"/>
            <a:r>
              <a:rPr lang="en-US" sz="1400" dirty="0">
                <a:latin typeface="Rockwell" panose="02060603020205020403" pitchFamily="18" charset="0"/>
              </a:rPr>
              <a:t>increased gradually from 4-bit processors to </a:t>
            </a:r>
            <a:r>
              <a:rPr lang="en-US" sz="1400" dirty="0">
                <a:highlight>
                  <a:srgbClr val="FFFF00"/>
                </a:highlight>
                <a:latin typeface="Rockwell" panose="02060603020205020403" pitchFamily="18" charset="0"/>
              </a:rPr>
              <a:t>8-bit, 16-bit, 32-bit, and, since 2004, 64-bit. </a:t>
            </a:r>
          </a:p>
          <a:p>
            <a:pPr algn="just"/>
            <a:r>
              <a:rPr lang="en-US" sz="1400" dirty="0">
                <a:latin typeface="Rockwell" panose="02060603020205020403" pitchFamily="18" charset="0"/>
              </a:rPr>
              <a:t>This has </a:t>
            </a:r>
            <a:r>
              <a:rPr lang="en-US" sz="1400" dirty="0">
                <a:highlight>
                  <a:srgbClr val="FFFF00"/>
                </a:highlight>
                <a:latin typeface="Rockwell" panose="02060603020205020403" pitchFamily="18" charset="0"/>
              </a:rPr>
              <a:t>reduced the number of instructions required to process larger operands and allowed a significant performance improvement.</a:t>
            </a:r>
          </a:p>
        </p:txBody>
      </p:sp>
      <p:sp>
        <p:nvSpPr>
          <p:cNvPr id="25" name="TextBox 24">
            <a:extLst>
              <a:ext uri="{FF2B5EF4-FFF2-40B4-BE49-F238E27FC236}">
                <a16:creationId xmlns:a16="http://schemas.microsoft.com/office/drawing/2014/main" id="{B6D90CB0-B03D-1277-D3F5-34B77608A960}"/>
              </a:ext>
            </a:extLst>
          </p:cNvPr>
          <p:cNvSpPr txBox="1"/>
          <p:nvPr/>
        </p:nvSpPr>
        <p:spPr>
          <a:xfrm>
            <a:off x="3071973" y="3000059"/>
            <a:ext cx="3385335" cy="3323987"/>
          </a:xfrm>
          <a:prstGeom prst="rect">
            <a:avLst/>
          </a:prstGeom>
          <a:noFill/>
          <a:ln>
            <a:solidFill>
              <a:srgbClr val="415A6B"/>
            </a:solidFill>
          </a:ln>
        </p:spPr>
        <p:txBody>
          <a:bodyPr wrap="square" rtlCol="0">
            <a:spAutoFit/>
          </a:bodyPr>
          <a:lstStyle/>
          <a:p>
            <a:pPr algn="just"/>
            <a:r>
              <a:rPr lang="en-US" sz="1400" dirty="0">
                <a:latin typeface="Rockwell" panose="02060603020205020403" pitchFamily="18" charset="0"/>
              </a:rPr>
              <a:t>The computers use multi-stage processing pipelines to </a:t>
            </a:r>
            <a:r>
              <a:rPr lang="en-US" sz="1400" dirty="0">
                <a:solidFill>
                  <a:srgbClr val="D3187A"/>
                </a:solidFill>
                <a:latin typeface="Rockwell" panose="02060603020205020403" pitchFamily="18" charset="0"/>
              </a:rPr>
              <a:t>speed up execution</a:t>
            </a:r>
            <a:r>
              <a:rPr lang="en-US" sz="1400" dirty="0">
                <a:latin typeface="Rockwell" panose="02060603020205020403" pitchFamily="18" charset="0"/>
              </a:rPr>
              <a:t>.</a:t>
            </a:r>
          </a:p>
          <a:p>
            <a:pPr algn="just"/>
            <a:r>
              <a:rPr lang="en-US" sz="1400" dirty="0">
                <a:latin typeface="Rockwell" panose="02060603020205020403" pitchFamily="18" charset="0"/>
              </a:rPr>
              <a:t> Once </a:t>
            </a:r>
            <a:r>
              <a:rPr lang="en-US" sz="1400" dirty="0">
                <a:solidFill>
                  <a:srgbClr val="D3187A"/>
                </a:solidFill>
                <a:latin typeface="Rockwell" panose="02060603020205020403" pitchFamily="18" charset="0"/>
              </a:rPr>
              <a:t>an n-stage pipeline is full</a:t>
            </a:r>
            <a:r>
              <a:rPr lang="en-US" sz="1400" dirty="0">
                <a:latin typeface="Rockwell" panose="02060603020205020403" pitchFamily="18" charset="0"/>
              </a:rPr>
              <a:t>, an instruction is completed at every clock cycle. </a:t>
            </a:r>
          </a:p>
          <a:p>
            <a:pPr algn="just"/>
            <a:r>
              <a:rPr lang="en-US" sz="1400" dirty="0">
                <a:solidFill>
                  <a:srgbClr val="D3187A"/>
                </a:solidFill>
                <a:latin typeface="Rockwell" panose="02060603020205020403" pitchFamily="18" charset="0"/>
              </a:rPr>
              <a:t>A “classic” pipeline of a Reduced Instruction Set Computing (RISC) </a:t>
            </a:r>
            <a:r>
              <a:rPr lang="en-US" sz="1400" dirty="0">
                <a:latin typeface="Rockwell" panose="02060603020205020403" pitchFamily="18" charset="0"/>
              </a:rPr>
              <a:t>architecture consists of five stages2: instruction fetch, instruction decode, instruction execution, memory access, and write back. </a:t>
            </a:r>
          </a:p>
          <a:p>
            <a:pPr algn="just"/>
            <a:r>
              <a:rPr lang="en-US" sz="1400" dirty="0">
                <a:solidFill>
                  <a:srgbClr val="D3187A"/>
                </a:solidFill>
                <a:latin typeface="Rockwell" panose="02060603020205020403" pitchFamily="18" charset="0"/>
              </a:rPr>
              <a:t>A Complex Instruction Set Computing (CISC) architecture could have a much large number of pipelines stages.</a:t>
            </a:r>
          </a:p>
        </p:txBody>
      </p:sp>
      <p:sp>
        <p:nvSpPr>
          <p:cNvPr id="26" name="TextBox 25">
            <a:extLst>
              <a:ext uri="{FF2B5EF4-FFF2-40B4-BE49-F238E27FC236}">
                <a16:creationId xmlns:a16="http://schemas.microsoft.com/office/drawing/2014/main" id="{5442A101-38C1-3870-FDA1-9FA89D6834C8}"/>
              </a:ext>
            </a:extLst>
          </p:cNvPr>
          <p:cNvSpPr txBox="1"/>
          <p:nvPr/>
        </p:nvSpPr>
        <p:spPr>
          <a:xfrm>
            <a:off x="6659512" y="3000059"/>
            <a:ext cx="2497808" cy="523220"/>
          </a:xfrm>
          <a:prstGeom prst="rect">
            <a:avLst/>
          </a:prstGeom>
          <a:noFill/>
          <a:ln>
            <a:solidFill>
              <a:srgbClr val="415A6B"/>
            </a:solidFill>
          </a:ln>
        </p:spPr>
        <p:txBody>
          <a:bodyPr wrap="square" rtlCol="0">
            <a:spAutoFit/>
          </a:bodyPr>
          <a:lstStyle/>
          <a:p>
            <a:r>
              <a:rPr lang="en-US" sz="1400" dirty="0">
                <a:latin typeface="Rockwell" panose="02060603020205020403" pitchFamily="18" charset="0"/>
              </a:rPr>
              <a:t>The program loops can be processed in parallel.</a:t>
            </a:r>
          </a:p>
        </p:txBody>
      </p:sp>
      <p:sp>
        <p:nvSpPr>
          <p:cNvPr id="29" name="TextBox 28">
            <a:extLst>
              <a:ext uri="{FF2B5EF4-FFF2-40B4-BE49-F238E27FC236}">
                <a16:creationId xmlns:a16="http://schemas.microsoft.com/office/drawing/2014/main" id="{63703CDF-6CC6-B345-49A8-E1509967705C}"/>
              </a:ext>
            </a:extLst>
          </p:cNvPr>
          <p:cNvSpPr txBox="1"/>
          <p:nvPr/>
        </p:nvSpPr>
        <p:spPr>
          <a:xfrm>
            <a:off x="9241750" y="3056562"/>
            <a:ext cx="2497808" cy="2462213"/>
          </a:xfrm>
          <a:prstGeom prst="rect">
            <a:avLst/>
          </a:prstGeom>
          <a:noFill/>
        </p:spPr>
        <p:txBody>
          <a:bodyPr wrap="square" rtlCol="0">
            <a:spAutoFit/>
          </a:bodyPr>
          <a:lstStyle/>
          <a:p>
            <a:pPr algn="just"/>
            <a:r>
              <a:rPr lang="en-US" sz="1400" dirty="0">
                <a:latin typeface="Rockwell" panose="02060603020205020403" pitchFamily="18" charset="0"/>
              </a:rPr>
              <a:t>A widely used type of task parallelism is the </a:t>
            </a:r>
            <a:r>
              <a:rPr lang="en-US" sz="1400" u="sng" dirty="0">
                <a:solidFill>
                  <a:srgbClr val="D3187A"/>
                </a:solidFill>
                <a:latin typeface="Rockwell" panose="02060603020205020403" pitchFamily="18" charset="0"/>
              </a:rPr>
              <a:t>Same Program Multiple Data (SPMD) </a:t>
            </a:r>
            <a:r>
              <a:rPr lang="en-US" sz="1400" dirty="0">
                <a:latin typeface="Rockwell" panose="02060603020205020403" pitchFamily="18" charset="0"/>
              </a:rPr>
              <a:t>paradigm. As the name suggests, individual processors run the same program but on different segments of the input data. Data dependencies cause different flows of control in individual tasks.</a:t>
            </a:r>
          </a:p>
        </p:txBody>
      </p:sp>
    </p:spTree>
    <p:extLst>
      <p:ext uri="{BB962C8B-B14F-4D97-AF65-F5344CB8AC3E}">
        <p14:creationId xmlns:p14="http://schemas.microsoft.com/office/powerpoint/2010/main" val="3860953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46839"/>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Parallel Computing Architecture:</a:t>
            </a:r>
          </a:p>
        </p:txBody>
      </p:sp>
      <p:sp>
        <p:nvSpPr>
          <p:cNvPr id="22" name="Slide Number Placeholder 21">
            <a:extLst>
              <a:ext uri="{FF2B5EF4-FFF2-40B4-BE49-F238E27FC236}">
                <a16:creationId xmlns:a16="http://schemas.microsoft.com/office/drawing/2014/main" id="{2582C6B3-A4D8-49DF-AB2E-4E8259E4726C}"/>
              </a:ext>
            </a:extLst>
          </p:cNvPr>
          <p:cNvSpPr>
            <a:spLocks noGrp="1"/>
          </p:cNvSpPr>
          <p:nvPr>
            <p:ph type="sldNum" sz="quarter" idx="12"/>
          </p:nvPr>
        </p:nvSpPr>
        <p:spPr/>
        <p:txBody>
          <a:bodyPr/>
          <a:lstStyle/>
          <a:p>
            <a:fld id="{60553ECD-7F6D-420D-93CA-D8D15EB427AC}" type="slidenum">
              <a:rPr lang="en-US" smtClean="0"/>
              <a:t>7</a:t>
            </a:fld>
            <a:endParaRPr lang="en-US"/>
          </a:p>
        </p:txBody>
      </p:sp>
      <p:sp>
        <p:nvSpPr>
          <p:cNvPr id="2" name="TextBox 1">
            <a:extLst>
              <a:ext uri="{FF2B5EF4-FFF2-40B4-BE49-F238E27FC236}">
                <a16:creationId xmlns:a16="http://schemas.microsoft.com/office/drawing/2014/main" id="{ECCF18B0-BB48-1A0E-713B-419A394C65FD}"/>
              </a:ext>
            </a:extLst>
          </p:cNvPr>
          <p:cNvSpPr txBox="1"/>
          <p:nvPr/>
        </p:nvSpPr>
        <p:spPr>
          <a:xfrm>
            <a:off x="619931" y="1276350"/>
            <a:ext cx="10817817" cy="400110"/>
          </a:xfrm>
          <a:prstGeom prst="rect">
            <a:avLst/>
          </a:prstGeom>
          <a:noFill/>
        </p:spPr>
        <p:txBody>
          <a:bodyPr wrap="square" rtlCol="0">
            <a:spAutoFit/>
          </a:bodyPr>
          <a:lstStyle/>
          <a:p>
            <a:pPr algn="just"/>
            <a:r>
              <a:rPr lang="en-US" sz="2000" dirty="0">
                <a:latin typeface="Rockwell" panose="02060603020205020403" pitchFamily="18" charset="0"/>
              </a:rPr>
              <a:t>Word Size in the bit-level parallelism </a:t>
            </a:r>
          </a:p>
        </p:txBody>
      </p:sp>
      <p:pic>
        <p:nvPicPr>
          <p:cNvPr id="3" name="Picture 2" descr="Diagram&#10;&#10;Description automatically generated">
            <a:extLst>
              <a:ext uri="{FF2B5EF4-FFF2-40B4-BE49-F238E27FC236}">
                <a16:creationId xmlns:a16="http://schemas.microsoft.com/office/drawing/2014/main" id="{7FE65632-E203-9026-BE5E-3DE6EBCE3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564" y="2042255"/>
            <a:ext cx="5267735" cy="3674941"/>
          </a:xfrm>
          <a:prstGeom prst="rect">
            <a:avLst/>
          </a:prstGeom>
        </p:spPr>
      </p:pic>
    </p:spTree>
    <p:extLst>
      <p:ext uri="{BB962C8B-B14F-4D97-AF65-F5344CB8AC3E}">
        <p14:creationId xmlns:p14="http://schemas.microsoft.com/office/powerpoint/2010/main" val="91707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46839"/>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Parallel Computing Architecture:</a:t>
            </a:r>
          </a:p>
        </p:txBody>
      </p:sp>
      <p:sp>
        <p:nvSpPr>
          <p:cNvPr id="22" name="Slide Number Placeholder 21">
            <a:extLst>
              <a:ext uri="{FF2B5EF4-FFF2-40B4-BE49-F238E27FC236}">
                <a16:creationId xmlns:a16="http://schemas.microsoft.com/office/drawing/2014/main" id="{2582C6B3-A4D8-49DF-AB2E-4E8259E4726C}"/>
              </a:ext>
            </a:extLst>
          </p:cNvPr>
          <p:cNvSpPr>
            <a:spLocks noGrp="1"/>
          </p:cNvSpPr>
          <p:nvPr>
            <p:ph type="sldNum" sz="quarter" idx="12"/>
          </p:nvPr>
        </p:nvSpPr>
        <p:spPr/>
        <p:txBody>
          <a:bodyPr/>
          <a:lstStyle/>
          <a:p>
            <a:fld id="{60553ECD-7F6D-420D-93CA-D8D15EB427AC}" type="slidenum">
              <a:rPr lang="en-US" smtClean="0"/>
              <a:t>8</a:t>
            </a:fld>
            <a:endParaRPr lang="en-US"/>
          </a:p>
        </p:txBody>
      </p:sp>
      <p:sp>
        <p:nvSpPr>
          <p:cNvPr id="2" name="TextBox 1">
            <a:extLst>
              <a:ext uri="{FF2B5EF4-FFF2-40B4-BE49-F238E27FC236}">
                <a16:creationId xmlns:a16="http://schemas.microsoft.com/office/drawing/2014/main" id="{ECCF18B0-BB48-1A0E-713B-419A394C65FD}"/>
              </a:ext>
            </a:extLst>
          </p:cNvPr>
          <p:cNvSpPr txBox="1"/>
          <p:nvPr/>
        </p:nvSpPr>
        <p:spPr>
          <a:xfrm>
            <a:off x="562329" y="1593790"/>
            <a:ext cx="10817817" cy="523220"/>
          </a:xfrm>
          <a:prstGeom prst="rect">
            <a:avLst/>
          </a:prstGeom>
          <a:noFill/>
        </p:spPr>
        <p:txBody>
          <a:bodyPr wrap="square" rtlCol="0">
            <a:spAutoFit/>
          </a:bodyPr>
          <a:lstStyle/>
          <a:p>
            <a:pPr algn="just"/>
            <a:r>
              <a:rPr lang="en-US" sz="2800" dirty="0">
                <a:latin typeface="Book Antiqua" panose="02040602050305030304" pitchFamily="18" charset="0"/>
              </a:rPr>
              <a:t>Pipelined vs. Non-pipelined operations </a:t>
            </a:r>
          </a:p>
        </p:txBody>
      </p:sp>
      <p:pic>
        <p:nvPicPr>
          <p:cNvPr id="13" name="Picture 12" descr="Chart&#10;&#10;Description automatically generated">
            <a:extLst>
              <a:ext uri="{FF2B5EF4-FFF2-40B4-BE49-F238E27FC236}">
                <a16:creationId xmlns:a16="http://schemas.microsoft.com/office/drawing/2014/main" id="{C49C814F-7C6C-0D10-0264-FC32C0837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808" y="2166006"/>
            <a:ext cx="6682389" cy="3861450"/>
          </a:xfrm>
          <a:prstGeom prst="rect">
            <a:avLst/>
          </a:prstGeom>
        </p:spPr>
      </p:pic>
    </p:spTree>
    <p:extLst>
      <p:ext uri="{BB962C8B-B14F-4D97-AF65-F5344CB8AC3E}">
        <p14:creationId xmlns:p14="http://schemas.microsoft.com/office/powerpoint/2010/main" val="224561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635431"/>
            <a:ext cx="10817817" cy="584775"/>
          </a:xfrm>
          <a:prstGeom prst="rect">
            <a:avLst/>
          </a:prstGeom>
          <a:noFill/>
        </p:spPr>
        <p:txBody>
          <a:bodyPr wrap="square" rtlCol="0">
            <a:spAutoFit/>
          </a:bodyPr>
          <a:lstStyle/>
          <a:p>
            <a:r>
              <a:rPr lang="en-GB" sz="3200" u="sng" dirty="0">
                <a:solidFill>
                  <a:srgbClr val="C88E1A"/>
                </a:solidFill>
                <a:latin typeface="Amasis MT Pro Black" panose="02040A04050005020304" pitchFamily="18" charset="0"/>
              </a:rPr>
              <a:t>Distributed System: Types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9</a:t>
            </a:fld>
            <a:endParaRPr lang="en-US"/>
          </a:p>
        </p:txBody>
      </p:sp>
      <p:sp>
        <p:nvSpPr>
          <p:cNvPr id="18" name="Rectangle: Rounded Corners 17">
            <a:extLst>
              <a:ext uri="{FF2B5EF4-FFF2-40B4-BE49-F238E27FC236}">
                <a16:creationId xmlns:a16="http://schemas.microsoft.com/office/drawing/2014/main" id="{45ACFEAE-8977-410E-9367-C2EF4D878203}"/>
              </a:ext>
            </a:extLst>
          </p:cNvPr>
          <p:cNvSpPr/>
          <p:nvPr/>
        </p:nvSpPr>
        <p:spPr>
          <a:xfrm>
            <a:off x="774912" y="1488142"/>
            <a:ext cx="2789698" cy="3711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*Parallel Computing:</a:t>
            </a:r>
          </a:p>
        </p:txBody>
      </p:sp>
      <p:cxnSp>
        <p:nvCxnSpPr>
          <p:cNvPr id="7" name="Straight Arrow Connector 6">
            <a:extLst>
              <a:ext uri="{FF2B5EF4-FFF2-40B4-BE49-F238E27FC236}">
                <a16:creationId xmlns:a16="http://schemas.microsoft.com/office/drawing/2014/main" id="{2D66BFC3-062D-4D98-A2C8-F021A49CA0CE}"/>
              </a:ext>
            </a:extLst>
          </p:cNvPr>
          <p:cNvCxnSpPr/>
          <p:nvPr/>
        </p:nvCxnSpPr>
        <p:spPr>
          <a:xfrm flipH="1" flipV="1">
            <a:off x="7934919" y="2417736"/>
            <a:ext cx="1138965" cy="0"/>
          </a:xfrm>
          <a:prstGeom prst="straightConnector1">
            <a:avLst/>
          </a:prstGeom>
          <a:ln w="73025">
            <a:tailEnd type="stealth"/>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9C00EC0-A4FC-467D-AEAC-60315B2A6E73}"/>
              </a:ext>
            </a:extLst>
          </p:cNvPr>
          <p:cNvSpPr txBox="1"/>
          <p:nvPr/>
        </p:nvSpPr>
        <p:spPr>
          <a:xfrm>
            <a:off x="9252488" y="1925074"/>
            <a:ext cx="2501169" cy="923330"/>
          </a:xfrm>
          <a:prstGeom prst="rect">
            <a:avLst/>
          </a:prstGeom>
          <a:solidFill>
            <a:srgbClr val="CCCC00"/>
          </a:solidFill>
        </p:spPr>
        <p:txBody>
          <a:bodyPr wrap="square" rtlCol="0">
            <a:spAutoFit/>
          </a:bodyPr>
          <a:lstStyle/>
          <a:p>
            <a:pPr algn="ctr"/>
            <a:r>
              <a:rPr lang="en-GB" dirty="0">
                <a:latin typeface="Book Antiqua" panose="02040602050305030304" pitchFamily="18" charset="0"/>
              </a:rPr>
              <a:t>Each node has its own memory (Memory is private)</a:t>
            </a:r>
          </a:p>
        </p:txBody>
      </p:sp>
      <p:pic>
        <p:nvPicPr>
          <p:cNvPr id="10" name="Picture 9">
            <a:extLst>
              <a:ext uri="{FF2B5EF4-FFF2-40B4-BE49-F238E27FC236}">
                <a16:creationId xmlns:a16="http://schemas.microsoft.com/office/drawing/2014/main" id="{418A9C4E-8326-46FE-A2E0-13338D6C8DE5}"/>
              </a:ext>
            </a:extLst>
          </p:cNvPr>
          <p:cNvPicPr>
            <a:picLocks noChangeAspect="1"/>
          </p:cNvPicPr>
          <p:nvPr/>
        </p:nvPicPr>
        <p:blipFill>
          <a:blip r:embed="rId2"/>
          <a:stretch>
            <a:fillRect/>
          </a:stretch>
        </p:blipFill>
        <p:spPr>
          <a:xfrm>
            <a:off x="4432216" y="4319251"/>
            <a:ext cx="3502703" cy="1916757"/>
          </a:xfrm>
          <a:prstGeom prst="rect">
            <a:avLst/>
          </a:prstGeom>
        </p:spPr>
      </p:pic>
      <p:pic>
        <p:nvPicPr>
          <p:cNvPr id="12" name="Picture 11">
            <a:extLst>
              <a:ext uri="{FF2B5EF4-FFF2-40B4-BE49-F238E27FC236}">
                <a16:creationId xmlns:a16="http://schemas.microsoft.com/office/drawing/2014/main" id="{CEB1841D-3909-4256-98C4-AD5F08FD0282}"/>
              </a:ext>
            </a:extLst>
          </p:cNvPr>
          <p:cNvPicPr>
            <a:picLocks noChangeAspect="1"/>
          </p:cNvPicPr>
          <p:nvPr/>
        </p:nvPicPr>
        <p:blipFill>
          <a:blip r:embed="rId3"/>
          <a:stretch>
            <a:fillRect/>
          </a:stretch>
        </p:blipFill>
        <p:spPr>
          <a:xfrm>
            <a:off x="4432216" y="1323043"/>
            <a:ext cx="3327567" cy="2558919"/>
          </a:xfrm>
          <a:prstGeom prst="rect">
            <a:avLst/>
          </a:prstGeom>
        </p:spPr>
      </p:pic>
      <p:sp>
        <p:nvSpPr>
          <p:cNvPr id="13" name="TextBox 12">
            <a:extLst>
              <a:ext uri="{FF2B5EF4-FFF2-40B4-BE49-F238E27FC236}">
                <a16:creationId xmlns:a16="http://schemas.microsoft.com/office/drawing/2014/main" id="{69E59C68-BE91-43C4-B146-5D410FA3216A}"/>
              </a:ext>
            </a:extLst>
          </p:cNvPr>
          <p:cNvSpPr txBox="1"/>
          <p:nvPr/>
        </p:nvSpPr>
        <p:spPr>
          <a:xfrm>
            <a:off x="1146875" y="2386739"/>
            <a:ext cx="3055587" cy="400110"/>
          </a:xfrm>
          <a:prstGeom prst="rect">
            <a:avLst/>
          </a:prstGeom>
          <a:noFill/>
          <a:ln>
            <a:solidFill>
              <a:srgbClr val="CCCC00"/>
            </a:solidFill>
          </a:ln>
        </p:spPr>
        <p:txBody>
          <a:bodyPr wrap="square" rtlCol="0">
            <a:spAutoFit/>
          </a:bodyPr>
          <a:lstStyle/>
          <a:p>
            <a:r>
              <a:rPr lang="en-GB" sz="2000" b="1" dirty="0">
                <a:latin typeface="Book Antiqua" panose="02040602050305030304" pitchFamily="18" charset="0"/>
              </a:rPr>
              <a:t>    Distributed Memory </a:t>
            </a:r>
          </a:p>
        </p:txBody>
      </p:sp>
      <p:sp>
        <p:nvSpPr>
          <p:cNvPr id="14" name="Oval 13">
            <a:extLst>
              <a:ext uri="{FF2B5EF4-FFF2-40B4-BE49-F238E27FC236}">
                <a16:creationId xmlns:a16="http://schemas.microsoft.com/office/drawing/2014/main" id="{F0362DAE-07B9-45AB-A23A-82C98D0C59C9}"/>
              </a:ext>
            </a:extLst>
          </p:cNvPr>
          <p:cNvSpPr/>
          <p:nvPr/>
        </p:nvSpPr>
        <p:spPr>
          <a:xfrm>
            <a:off x="752889" y="2308404"/>
            <a:ext cx="540000" cy="540000"/>
          </a:xfrm>
          <a:prstGeom prst="ellipse">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Book Antiqua" panose="02040602050305030304" pitchFamily="18" charset="0"/>
              </a:rPr>
              <a:t>1</a:t>
            </a:r>
          </a:p>
        </p:txBody>
      </p:sp>
      <p:sp>
        <p:nvSpPr>
          <p:cNvPr id="19" name="TextBox 18">
            <a:extLst>
              <a:ext uri="{FF2B5EF4-FFF2-40B4-BE49-F238E27FC236}">
                <a16:creationId xmlns:a16="http://schemas.microsoft.com/office/drawing/2014/main" id="{FDB5272E-DD90-436D-AAD0-8F9DED785A04}"/>
              </a:ext>
            </a:extLst>
          </p:cNvPr>
          <p:cNvSpPr txBox="1"/>
          <p:nvPr/>
        </p:nvSpPr>
        <p:spPr>
          <a:xfrm>
            <a:off x="1168898" y="4908193"/>
            <a:ext cx="3055587" cy="400110"/>
          </a:xfrm>
          <a:prstGeom prst="rect">
            <a:avLst/>
          </a:prstGeom>
          <a:noFill/>
          <a:ln>
            <a:solidFill>
              <a:srgbClr val="CD3301"/>
            </a:solidFill>
          </a:ln>
        </p:spPr>
        <p:txBody>
          <a:bodyPr wrap="square" rtlCol="0">
            <a:spAutoFit/>
          </a:bodyPr>
          <a:lstStyle/>
          <a:p>
            <a:r>
              <a:rPr lang="en-GB" sz="2000" b="1" dirty="0">
                <a:latin typeface="Book Antiqua" panose="02040602050305030304" pitchFamily="18" charset="0"/>
              </a:rPr>
              <a:t>    Shared Memory </a:t>
            </a:r>
          </a:p>
        </p:txBody>
      </p:sp>
      <p:sp>
        <p:nvSpPr>
          <p:cNvPr id="20" name="Oval 19">
            <a:extLst>
              <a:ext uri="{FF2B5EF4-FFF2-40B4-BE49-F238E27FC236}">
                <a16:creationId xmlns:a16="http://schemas.microsoft.com/office/drawing/2014/main" id="{64F9003E-F178-4119-AE20-EC5E80E3E9C6}"/>
              </a:ext>
            </a:extLst>
          </p:cNvPr>
          <p:cNvSpPr/>
          <p:nvPr/>
        </p:nvSpPr>
        <p:spPr>
          <a:xfrm>
            <a:off x="774912" y="4829858"/>
            <a:ext cx="540000" cy="540000"/>
          </a:xfrm>
          <a:prstGeom prst="ellipse">
            <a:avLst/>
          </a:prstGeom>
          <a:solidFill>
            <a:srgbClr val="CD3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Book Antiqua" panose="02040602050305030304" pitchFamily="18" charset="0"/>
              </a:rPr>
              <a:t>2</a:t>
            </a:r>
          </a:p>
        </p:txBody>
      </p:sp>
      <p:cxnSp>
        <p:nvCxnSpPr>
          <p:cNvPr id="21" name="Straight Arrow Connector 20">
            <a:extLst>
              <a:ext uri="{FF2B5EF4-FFF2-40B4-BE49-F238E27FC236}">
                <a16:creationId xmlns:a16="http://schemas.microsoft.com/office/drawing/2014/main" id="{51C3A42E-1368-4622-A150-6A35F1EF0031}"/>
              </a:ext>
            </a:extLst>
          </p:cNvPr>
          <p:cNvCxnSpPr/>
          <p:nvPr/>
        </p:nvCxnSpPr>
        <p:spPr>
          <a:xfrm flipH="1" flipV="1">
            <a:off x="7934919" y="4939190"/>
            <a:ext cx="1138965" cy="0"/>
          </a:xfrm>
          <a:prstGeom prst="straightConnector1">
            <a:avLst/>
          </a:prstGeom>
          <a:ln w="73025">
            <a:tailEnd type="stealth"/>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BB2EF07-DF83-42CF-AF9A-877122A2B90C}"/>
              </a:ext>
            </a:extLst>
          </p:cNvPr>
          <p:cNvSpPr txBox="1"/>
          <p:nvPr/>
        </p:nvSpPr>
        <p:spPr>
          <a:xfrm>
            <a:off x="9252488" y="4446528"/>
            <a:ext cx="2501169" cy="646331"/>
          </a:xfrm>
          <a:prstGeom prst="rect">
            <a:avLst/>
          </a:prstGeom>
          <a:solidFill>
            <a:srgbClr val="CD3301"/>
          </a:solidFill>
        </p:spPr>
        <p:txBody>
          <a:bodyPr wrap="square" rtlCol="0">
            <a:spAutoFit/>
          </a:bodyPr>
          <a:lstStyle/>
          <a:p>
            <a:pPr algn="ctr"/>
            <a:r>
              <a:rPr lang="en-GB" dirty="0">
                <a:latin typeface="Book Antiqua" panose="02040602050305030304" pitchFamily="18" charset="0"/>
              </a:rPr>
              <a:t>Single memory shared between each nodes</a:t>
            </a:r>
          </a:p>
        </p:txBody>
      </p:sp>
    </p:spTree>
    <p:extLst>
      <p:ext uri="{BB962C8B-B14F-4D97-AF65-F5344CB8AC3E}">
        <p14:creationId xmlns:p14="http://schemas.microsoft.com/office/powerpoint/2010/main" val="3704847414"/>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5657</TotalTime>
  <Words>2334</Words>
  <Application>Microsoft Office PowerPoint</Application>
  <PresentationFormat>Widescreen</PresentationFormat>
  <Paragraphs>367</Paragraphs>
  <Slides>49</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Amasis MT Pro Black</vt:lpstr>
      <vt:lpstr>Arial</vt:lpstr>
      <vt:lpstr>Book Antiqua</vt:lpstr>
      <vt:lpstr>Calibri</vt:lpstr>
      <vt:lpstr>Cambria Math</vt:lpstr>
      <vt:lpstr>Courier New</vt:lpstr>
      <vt:lpstr>Rockwell</vt:lpstr>
      <vt:lpstr>Seaford</vt:lpstr>
      <vt:lpstr>Wingdings</vt:lpstr>
      <vt:lpstr>LevelVTI</vt:lpstr>
      <vt:lpstr>Introduction  To  Distributed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dc:title>
  <dc:creator>Zainab Hassan</dc:creator>
  <cp:lastModifiedBy>Zainab Hassan</cp:lastModifiedBy>
  <cp:revision>559</cp:revision>
  <dcterms:created xsi:type="dcterms:W3CDTF">2022-02-19T20:30:45Z</dcterms:created>
  <dcterms:modified xsi:type="dcterms:W3CDTF">2023-03-15T21:41:04Z</dcterms:modified>
</cp:coreProperties>
</file>